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yles Spar" initials="M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31"/>
    <p:restoredTop sz="94674"/>
  </p:normalViewPr>
  <p:slideViewPr>
    <p:cSldViewPr snapToGrid="0" snapToObjects="1">
      <p:cViewPr varScale="1">
        <p:scale>
          <a:sx n="50" d="100"/>
          <a:sy n="50" d="100"/>
        </p:scale>
        <p:origin x="176" y="6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0063800000000001"/>
          <c:y val="5.4479600000000003E-2"/>
          <c:w val="0.87259299999999995"/>
          <c:h val="0.85196499999999997"/>
        </c:manualLayout>
      </c:layout>
      <c:lineChart>
        <c:grouping val="standard"/>
        <c:varyColors val="0"/>
        <c:ser>
          <c:idx val="0"/>
          <c:order val="0"/>
          <c:tx>
            <c:strRef>
              <c:f>Sheet1!$A$2</c:f>
              <c:strCache>
                <c:ptCount val="1"/>
                <c:pt idx="0">
                  <c:v>Storke</c:v>
                </c:pt>
              </c:strCache>
            </c:strRef>
          </c:tx>
          <c:spPr>
            <a:ln w="76200" cap="flat">
              <a:solidFill>
                <a:schemeClr val="accent1"/>
              </a:solidFill>
              <a:prstDash val="solid"/>
              <a:miter lim="400000"/>
            </a:ln>
            <a:effectLst/>
          </c:spPr>
          <c:marker>
            <c:symbol val="none"/>
          </c:marker>
          <c:cat>
            <c:strRef>
              <c:f>Sheet1!$B$1:$F$1</c:f>
              <c:strCache>
                <c:ptCount val="5"/>
                <c:pt idx="0">
                  <c:v>2013</c:v>
                </c:pt>
                <c:pt idx="1">
                  <c:v>2016</c:v>
                </c:pt>
                <c:pt idx="2">
                  <c:v>2019</c:v>
                </c:pt>
                <c:pt idx="3">
                  <c:v>2022</c:v>
                </c:pt>
                <c:pt idx="4">
                  <c:v>2025</c:v>
                </c:pt>
              </c:strCache>
            </c:strRef>
          </c:cat>
          <c:val>
            <c:numRef>
              <c:f>Sheet1!$B$2:$F$2</c:f>
              <c:numCache>
                <c:formatCode>General</c:formatCode>
                <c:ptCount val="5"/>
                <c:pt idx="0">
                  <c:v>0</c:v>
                </c:pt>
                <c:pt idx="1">
                  <c:v>7</c:v>
                </c:pt>
                <c:pt idx="2">
                  <c:v>15</c:v>
                </c:pt>
                <c:pt idx="3">
                  <c:v>20</c:v>
                </c:pt>
                <c:pt idx="4">
                  <c:v>25</c:v>
                </c:pt>
              </c:numCache>
            </c:numRef>
          </c:val>
          <c:smooth val="1"/>
          <c:extLst>
            <c:ext xmlns:c16="http://schemas.microsoft.com/office/drawing/2014/chart" uri="{C3380CC4-5D6E-409C-BE32-E72D297353CC}">
              <c16:uniqueId val="{00000000-A636-8746-B28A-44EF013F4414}"/>
            </c:ext>
          </c:extLst>
        </c:ser>
        <c:ser>
          <c:idx val="1"/>
          <c:order val="1"/>
          <c:tx>
            <c:strRef>
              <c:f>Sheet1!$A$3</c:f>
              <c:strCache>
                <c:ptCount val="1"/>
                <c:pt idx="0">
                  <c:v>Diabetes</c:v>
                </c:pt>
              </c:strCache>
            </c:strRef>
          </c:tx>
          <c:spPr>
            <a:ln w="76200" cap="flat">
              <a:solidFill>
                <a:schemeClr val="accent3"/>
              </a:solidFill>
              <a:prstDash val="solid"/>
              <a:miter lim="400000"/>
            </a:ln>
            <a:effectLst/>
          </c:spPr>
          <c:marker>
            <c:symbol val="none"/>
          </c:marker>
          <c:cat>
            <c:strRef>
              <c:f>Sheet1!$B$1:$F$1</c:f>
              <c:strCache>
                <c:ptCount val="5"/>
                <c:pt idx="0">
                  <c:v>2013</c:v>
                </c:pt>
                <c:pt idx="1">
                  <c:v>2016</c:v>
                </c:pt>
                <c:pt idx="2">
                  <c:v>2019</c:v>
                </c:pt>
                <c:pt idx="3">
                  <c:v>2022</c:v>
                </c:pt>
                <c:pt idx="4">
                  <c:v>2025</c:v>
                </c:pt>
              </c:strCache>
            </c:strRef>
          </c:cat>
          <c:val>
            <c:numRef>
              <c:f>Sheet1!$B$3:$F$3</c:f>
              <c:numCache>
                <c:formatCode>General</c:formatCode>
                <c:ptCount val="5"/>
                <c:pt idx="0">
                  <c:v>0</c:v>
                </c:pt>
                <c:pt idx="1">
                  <c:v>5</c:v>
                </c:pt>
                <c:pt idx="2">
                  <c:v>10</c:v>
                </c:pt>
                <c:pt idx="3">
                  <c:v>15</c:v>
                </c:pt>
                <c:pt idx="4">
                  <c:v>20</c:v>
                </c:pt>
              </c:numCache>
            </c:numRef>
          </c:val>
          <c:smooth val="1"/>
          <c:extLst>
            <c:ext xmlns:c16="http://schemas.microsoft.com/office/drawing/2014/chart" uri="{C3380CC4-5D6E-409C-BE32-E72D297353CC}">
              <c16:uniqueId val="{00000001-A636-8746-B28A-44EF013F4414}"/>
            </c:ext>
          </c:extLst>
        </c:ser>
        <c:ser>
          <c:idx val="2"/>
          <c:order val="2"/>
          <c:tx>
            <c:strRef>
              <c:f>Sheet1!$A$4</c:f>
              <c:strCache>
                <c:ptCount val="1"/>
                <c:pt idx="0">
                  <c:v>Hypertension</c:v>
                </c:pt>
              </c:strCache>
            </c:strRef>
          </c:tx>
          <c:spPr>
            <a:ln w="76200" cap="flat">
              <a:solidFill>
                <a:schemeClr val="accent4">
                  <a:hueOff val="-461056"/>
                  <a:satOff val="4338"/>
                  <a:lumOff val="-10225"/>
                </a:schemeClr>
              </a:solidFill>
              <a:prstDash val="solid"/>
              <a:miter lim="400000"/>
            </a:ln>
            <a:effectLst/>
          </c:spPr>
          <c:marker>
            <c:symbol val="none"/>
          </c:marker>
          <c:cat>
            <c:strRef>
              <c:f>Sheet1!$B$1:$F$1</c:f>
              <c:strCache>
                <c:ptCount val="5"/>
                <c:pt idx="0">
                  <c:v>2013</c:v>
                </c:pt>
                <c:pt idx="1">
                  <c:v>2016</c:v>
                </c:pt>
                <c:pt idx="2">
                  <c:v>2019</c:v>
                </c:pt>
                <c:pt idx="3">
                  <c:v>2022</c:v>
                </c:pt>
                <c:pt idx="4">
                  <c:v>2025</c:v>
                </c:pt>
              </c:strCache>
            </c:strRef>
          </c:cat>
          <c:val>
            <c:numRef>
              <c:f>Sheet1!$B$4:$F$4</c:f>
              <c:numCache>
                <c:formatCode>General</c:formatCode>
                <c:ptCount val="5"/>
                <c:pt idx="0">
                  <c:v>0</c:v>
                </c:pt>
                <c:pt idx="1">
                  <c:v>4</c:v>
                </c:pt>
                <c:pt idx="2">
                  <c:v>7</c:v>
                </c:pt>
                <c:pt idx="3">
                  <c:v>13</c:v>
                </c:pt>
                <c:pt idx="4">
                  <c:v>15</c:v>
                </c:pt>
              </c:numCache>
            </c:numRef>
          </c:val>
          <c:smooth val="1"/>
          <c:extLst>
            <c:ext xmlns:c16="http://schemas.microsoft.com/office/drawing/2014/chart" uri="{C3380CC4-5D6E-409C-BE32-E72D297353CC}">
              <c16:uniqueId val="{00000002-A636-8746-B28A-44EF013F4414}"/>
            </c:ext>
          </c:extLst>
        </c:ser>
        <c:ser>
          <c:idx val="3"/>
          <c:order val="3"/>
          <c:tx>
            <c:strRef>
              <c:f>Sheet1!$A$5</c:f>
              <c:strCache>
                <c:ptCount val="1"/>
                <c:pt idx="0">
                  <c:v>Asthma</c:v>
                </c:pt>
              </c:strCache>
            </c:strRef>
          </c:tx>
          <c:spPr>
            <a:ln w="76200" cap="flat">
              <a:solidFill>
                <a:srgbClr val="FF2600"/>
              </a:solidFill>
              <a:prstDash val="solid"/>
              <a:miter lim="400000"/>
            </a:ln>
            <a:effectLst/>
          </c:spPr>
          <c:marker>
            <c:symbol val="none"/>
          </c:marker>
          <c:cat>
            <c:strRef>
              <c:f>Sheet1!$B$1:$F$1</c:f>
              <c:strCache>
                <c:ptCount val="5"/>
                <c:pt idx="0">
                  <c:v>2013</c:v>
                </c:pt>
                <c:pt idx="1">
                  <c:v>2016</c:v>
                </c:pt>
                <c:pt idx="2">
                  <c:v>2019</c:v>
                </c:pt>
                <c:pt idx="3">
                  <c:v>2022</c:v>
                </c:pt>
                <c:pt idx="4">
                  <c:v>2025</c:v>
                </c:pt>
              </c:strCache>
            </c:strRef>
          </c:cat>
          <c:val>
            <c:numRef>
              <c:f>Sheet1!$B$5:$F$5</c:f>
              <c:numCache>
                <c:formatCode>General</c:formatCode>
                <c:ptCount val="5"/>
                <c:pt idx="0">
                  <c:v>0</c:v>
                </c:pt>
                <c:pt idx="1">
                  <c:v>2.5</c:v>
                </c:pt>
                <c:pt idx="2">
                  <c:v>4.5</c:v>
                </c:pt>
                <c:pt idx="3">
                  <c:v>6.5</c:v>
                </c:pt>
                <c:pt idx="4">
                  <c:v>8.5</c:v>
                </c:pt>
              </c:numCache>
            </c:numRef>
          </c:val>
          <c:smooth val="1"/>
          <c:extLst>
            <c:ext xmlns:c16="http://schemas.microsoft.com/office/drawing/2014/chart" uri="{C3380CC4-5D6E-409C-BE32-E72D297353CC}">
              <c16:uniqueId val="{00000003-A636-8746-B28A-44EF013F4414}"/>
            </c:ext>
          </c:extLst>
        </c:ser>
        <c:dLbls>
          <c:showLegendKey val="0"/>
          <c:showVal val="0"/>
          <c:showCatName val="0"/>
          <c:showSerName val="0"/>
          <c:showPercent val="0"/>
          <c:showBubbleSize val="0"/>
        </c:dLbls>
        <c:smooth val="0"/>
        <c:axId val="2094734552"/>
        <c:axId val="2094734553"/>
      </c:lineChart>
      <c:catAx>
        <c:axId val="2094734552"/>
        <c:scaling>
          <c:orientation val="minMax"/>
        </c:scaling>
        <c:delete val="0"/>
        <c:axPos val="b"/>
        <c:numFmt formatCode="General" sourceLinked="0"/>
        <c:majorTickMark val="none"/>
        <c:minorTickMark val="none"/>
        <c:tickLblPos val="low"/>
        <c:spPr>
          <a:ln w="38100" cap="flat">
            <a:solidFill>
              <a:srgbClr val="FFFFFF"/>
            </a:solidFill>
            <a:prstDash val="solid"/>
            <a:miter lim="400000"/>
          </a:ln>
        </c:spPr>
        <c:txPr>
          <a:bodyPr rot="0"/>
          <a:lstStyle/>
          <a:p>
            <a:pPr>
              <a:defRPr sz="3200" b="0" i="0" u="none" strike="noStrike">
                <a:solidFill>
                  <a:srgbClr val="000000"/>
                </a:solidFill>
                <a:latin typeface="Helvetica Neue Medium"/>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B8B8B8"/>
              </a:solidFill>
              <a:prstDash val="solid"/>
              <a:miter lim="400000"/>
            </a:ln>
          </c:spPr>
        </c:majorGridlines>
        <c:title>
          <c:tx>
            <c:rich>
              <a:bodyPr rot="-5400000"/>
              <a:lstStyle/>
              <a:p>
                <a:pPr>
                  <a:defRPr sz="2500" b="0" i="0" u="none" strike="noStrike">
                    <a:solidFill>
                      <a:srgbClr val="D5D5D5"/>
                    </a:solidFill>
                    <a:latin typeface="Helvetica Neue Medium"/>
                  </a:defRPr>
                </a:pPr>
                <a:r>
                  <a:rPr lang="en-US" sz="2500" b="0" i="0" u="none" strike="noStrike">
                    <a:solidFill>
                      <a:srgbClr val="D5D5D5"/>
                    </a:solidFill>
                    <a:latin typeface="Helvetica Neue Medium"/>
                  </a:rPr>
                  <a:t>Percent Growth (relative to 2013)</a:t>
                </a:r>
              </a:p>
            </c:rich>
          </c:tx>
          <c:overlay val="1"/>
        </c:title>
        <c:numFmt formatCode="General" sourceLinked="0"/>
        <c:majorTickMark val="none"/>
        <c:minorTickMark val="none"/>
        <c:tickLblPos val="nextTo"/>
        <c:spPr>
          <a:ln w="38100" cap="flat">
            <a:noFill/>
            <a:prstDash val="solid"/>
            <a:miter lim="400000"/>
          </a:ln>
        </c:spPr>
        <c:txPr>
          <a:bodyPr rot="0"/>
          <a:lstStyle/>
          <a:p>
            <a:pPr>
              <a:defRPr sz="3200" b="0" i="0" u="none" strike="noStrike">
                <a:solidFill>
                  <a:srgbClr val="000000"/>
                </a:solidFill>
                <a:latin typeface="Helvetica Neue Medium"/>
              </a:defRPr>
            </a:pPr>
            <a:endParaRPr lang="en-US"/>
          </a:p>
        </c:txPr>
        <c:crossAx val="2094734552"/>
        <c:crosses val="autoZero"/>
        <c:crossBetween val="midCat"/>
        <c:majorUnit val="7.5"/>
        <c:minorUnit val="3.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4" name="Shape 114"/>
          <p:cNvSpPr>
            <a:spLocks noGrp="1" noRot="1" noChangeAspect="1"/>
          </p:cNvSpPr>
          <p:nvPr>
            <p:ph type="sldImg"/>
          </p:nvPr>
        </p:nvSpPr>
        <p:spPr>
          <a:xfrm>
            <a:off x="1143000" y="685800"/>
            <a:ext cx="4572000" cy="3429000"/>
          </a:xfrm>
          <a:prstGeom prst="rect">
            <a:avLst/>
          </a:prstGeom>
        </p:spPr>
        <p:txBody>
          <a:bodyPr/>
          <a:lstStyle/>
          <a:p>
            <a:endParaRPr/>
          </a:p>
        </p:txBody>
      </p:sp>
      <p:sp>
        <p:nvSpPr>
          <p:cNvPr id="115" name="Shape 11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1" name="–Johnny Appleseed"/>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2"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0"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15989E"/>
        </a:solidFill>
        <a:effectLst/>
      </p:bgPr>
    </p:bg>
    <p:spTree>
      <p:nvGrpSpPr>
        <p:cNvPr id="1" name=""/>
        <p:cNvGrpSpPr/>
        <p:nvPr/>
      </p:nvGrpSpPr>
      <p:grpSpPr>
        <a:xfrm>
          <a:off x="0" y="0"/>
          <a:ext cx="0" cy="0"/>
          <a:chOff x="0" y="0"/>
          <a:chExt cx="0" cy="0"/>
        </a:xfrm>
      </p:grpSpPr>
      <p:sp>
        <p:nvSpPr>
          <p:cNvPr id="20" name="How and Why to do Men’s Health"/>
          <p:cNvSpPr txBox="1"/>
          <p:nvPr/>
        </p:nvSpPr>
        <p:spPr>
          <a:xfrm>
            <a:off x="525623" y="12524708"/>
            <a:ext cx="5341316" cy="11221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914400">
              <a:spcBef>
                <a:spcPts val="300"/>
              </a:spcBef>
              <a:defRPr sz="2200" cap="all">
                <a:solidFill>
                  <a:srgbClr val="E4E4E4"/>
                </a:solidFill>
              </a:defRPr>
            </a:pPr>
            <a:br/>
            <a:r>
              <a:t>How and Why to do Men’s Health</a:t>
            </a:r>
            <a:br/>
            <a:endParaRP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28"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6" name="Image"/>
          <p:cNvSpPr>
            <a:spLocks noGrp="1"/>
          </p:cNvSpPr>
          <p:nvPr>
            <p:ph type="pic" sz="half" idx="13"/>
          </p:nvPr>
        </p:nvSpPr>
        <p:spPr>
          <a:xfrm>
            <a:off x="13165980" y="952500"/>
            <a:ext cx="9525001" cy="11468100"/>
          </a:xfrm>
          <a:prstGeom prst="rect">
            <a:avLst/>
          </a:prstGeom>
        </p:spPr>
        <p:txBody>
          <a:bodyPr lIns="91439" tIns="45719" rIns="91439" bIns="45719" anchor="t">
            <a:noAutofit/>
          </a:bodyPr>
          <a:lstStyle/>
          <a:p>
            <a:endParaRPr/>
          </a:p>
        </p:txBody>
      </p:sp>
      <p:sp>
        <p:nvSpPr>
          <p:cNvPr id="37"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38"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6" name="Title Text"/>
          <p:cNvSpPr txBox="1">
            <a:spLocks noGrp="1"/>
          </p:cNvSpPr>
          <p:nvPr>
            <p:ph type="title"/>
          </p:nvPr>
        </p:nvSpPr>
        <p:spPr>
          <a:prstGeom prst="rect">
            <a:avLst/>
          </a:prstGeom>
        </p:spPr>
        <p:txBody>
          <a:bodyPr/>
          <a:lstStyle/>
          <a:p>
            <a:r>
              <a:t>Title Text</a:t>
            </a:r>
          </a:p>
        </p:txBody>
      </p:sp>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4" name="Title Text"/>
          <p:cNvSpPr txBox="1">
            <a:spLocks noGrp="1"/>
          </p:cNvSpPr>
          <p:nvPr>
            <p:ph type="title"/>
          </p:nvPr>
        </p:nvSpPr>
        <p:spPr>
          <a:prstGeom prst="rect">
            <a:avLst/>
          </a:prstGeom>
        </p:spPr>
        <p:txBody>
          <a:bodyPr/>
          <a:lstStyle/>
          <a:p>
            <a:r>
              <a:t>Title Text</a:t>
            </a:r>
          </a:p>
        </p:txBody>
      </p:sp>
      <p:sp>
        <p:nvSpPr>
          <p:cNvPr id="55"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3" name="Image"/>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64" name="Title Text"/>
          <p:cNvSpPr txBox="1">
            <a:spLocks noGrp="1"/>
          </p:cNvSpPr>
          <p:nvPr>
            <p:ph type="title"/>
          </p:nvPr>
        </p:nvSpPr>
        <p:spPr>
          <a:prstGeom prst="rect">
            <a:avLst/>
          </a:prstGeom>
        </p:spPr>
        <p:txBody>
          <a:bodyPr/>
          <a:lstStyle/>
          <a:p>
            <a:r>
              <a:t>Title Text</a:t>
            </a:r>
          </a:p>
        </p:txBody>
      </p:sp>
      <p:sp>
        <p:nvSpPr>
          <p:cNvPr id="65"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3"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1" name="Image"/>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2" name="Image"/>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3" name="Image"/>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4.t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5989E"/>
        </a:solidFill>
        <a:effectLst/>
      </p:bgPr>
    </p:bg>
    <p:spTree>
      <p:nvGrpSpPr>
        <p:cNvPr id="1" name=""/>
        <p:cNvGrpSpPr/>
        <p:nvPr/>
      </p:nvGrpSpPr>
      <p:grpSpPr>
        <a:xfrm>
          <a:off x="0" y="0"/>
          <a:ext cx="0" cy="0"/>
          <a:chOff x="0" y="0"/>
          <a:chExt cx="0" cy="0"/>
        </a:xfrm>
      </p:grpSpPr>
      <p:sp>
        <p:nvSpPr>
          <p:cNvPr id="117" name="Myles Spar, MD, MPH…"/>
          <p:cNvSpPr txBox="1">
            <a:spLocks noGrp="1"/>
          </p:cNvSpPr>
          <p:nvPr>
            <p:ph type="subTitle" sz="quarter" idx="1"/>
          </p:nvPr>
        </p:nvSpPr>
        <p:spPr>
          <a:xfrm>
            <a:off x="3347239" y="9195502"/>
            <a:ext cx="9228396" cy="2538421"/>
          </a:xfrm>
          <a:prstGeom prst="rect">
            <a:avLst/>
          </a:prstGeom>
        </p:spPr>
        <p:txBody>
          <a:bodyPr lIns="45719" tIns="45719" rIns="45719" bIns="45719"/>
          <a:lstStyle/>
          <a:p>
            <a:pPr algn="l" defTabSz="896111">
              <a:spcBef>
                <a:spcPts val="200"/>
              </a:spcBef>
              <a:defRPr sz="2450" b="1">
                <a:solidFill>
                  <a:schemeClr val="accent4"/>
                </a:solidFill>
              </a:defRPr>
            </a:pPr>
            <a:r>
              <a:t>Myles Spar, MD, MPH</a:t>
            </a:r>
          </a:p>
          <a:p>
            <a:pPr algn="l" defTabSz="896111">
              <a:spcBef>
                <a:spcPts val="200"/>
              </a:spcBef>
              <a:defRPr sz="2450" b="1">
                <a:solidFill>
                  <a:srgbClr val="D5D5D5"/>
                </a:solidFill>
              </a:defRPr>
            </a:pPr>
            <a:endParaRPr/>
          </a:p>
          <a:p>
            <a:pPr algn="l" defTabSz="896111">
              <a:spcBef>
                <a:spcPts val="200"/>
              </a:spcBef>
              <a:defRPr sz="2450">
                <a:solidFill>
                  <a:srgbClr val="D5D5D5"/>
                </a:solidFill>
              </a:defRPr>
            </a:pPr>
            <a:r>
              <a:t>Southern California Men’s Medical Group</a:t>
            </a:r>
          </a:p>
          <a:p>
            <a:pPr algn="l" defTabSz="896111">
              <a:spcBef>
                <a:spcPts val="200"/>
              </a:spcBef>
              <a:defRPr sz="2450">
                <a:solidFill>
                  <a:srgbClr val="D5D5D5"/>
                </a:solidFill>
              </a:defRPr>
            </a:pPr>
            <a:r>
              <a:t>Tack180</a:t>
            </a:r>
          </a:p>
          <a:p>
            <a:pPr algn="l" defTabSz="896111">
              <a:spcBef>
                <a:spcPts val="200"/>
              </a:spcBef>
              <a:defRPr sz="2450">
                <a:solidFill>
                  <a:srgbClr val="D5D5D5"/>
                </a:solidFill>
              </a:defRPr>
            </a:pPr>
            <a:r>
              <a:t>Simms-Mann Health and Wellness Center, Venice Family Clinic</a:t>
            </a:r>
          </a:p>
          <a:p>
            <a:pPr algn="l" defTabSz="896111">
              <a:spcBef>
                <a:spcPts val="200"/>
              </a:spcBef>
              <a:defRPr sz="2450">
                <a:solidFill>
                  <a:srgbClr val="D5D5D5"/>
                </a:solidFill>
              </a:defRPr>
            </a:pPr>
            <a:r>
              <a:t>UCLA School of Medicine</a:t>
            </a:r>
          </a:p>
        </p:txBody>
      </p:sp>
      <p:sp>
        <p:nvSpPr>
          <p:cNvPr id="118" name="How and Why…"/>
          <p:cNvSpPr txBox="1"/>
          <p:nvPr/>
        </p:nvSpPr>
        <p:spPr>
          <a:xfrm>
            <a:off x="3102762" y="2159876"/>
            <a:ext cx="18178476" cy="6146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914400">
              <a:lnSpc>
                <a:spcPct val="70000"/>
              </a:lnSpc>
              <a:defRPr sz="17000" cap="all">
                <a:solidFill>
                  <a:srgbClr val="FFFFFF"/>
                </a:solidFill>
                <a:latin typeface="Gotham"/>
                <a:ea typeface="Gotham"/>
                <a:cs typeface="Gotham"/>
                <a:sym typeface="Gotham"/>
              </a:defRPr>
            </a:pPr>
            <a:r>
              <a:rPr>
                <a:solidFill>
                  <a:schemeClr val="accent4"/>
                </a:solidFill>
              </a:rPr>
              <a:t>How</a:t>
            </a:r>
            <a:r>
              <a:t> and </a:t>
            </a:r>
            <a:r>
              <a:rPr>
                <a:solidFill>
                  <a:schemeClr val="accent4"/>
                </a:solidFill>
              </a:rPr>
              <a:t>Why</a:t>
            </a:r>
            <a:r>
              <a:t> </a:t>
            </a:r>
          </a:p>
          <a:p>
            <a:pPr algn="l" defTabSz="914400">
              <a:lnSpc>
                <a:spcPct val="70000"/>
              </a:lnSpc>
              <a:defRPr sz="17000" cap="all">
                <a:solidFill>
                  <a:srgbClr val="FFFFFF"/>
                </a:solidFill>
                <a:latin typeface="Gotham"/>
                <a:ea typeface="Gotham"/>
                <a:cs typeface="Gotham"/>
                <a:sym typeface="Gotham"/>
              </a:defRPr>
            </a:pPr>
            <a:r>
              <a:t>to do </a:t>
            </a:r>
          </a:p>
          <a:p>
            <a:pPr algn="l" defTabSz="914400">
              <a:lnSpc>
                <a:spcPct val="70000"/>
              </a:lnSpc>
              <a:defRPr sz="17000" cap="all">
                <a:solidFill>
                  <a:srgbClr val="FFFFFF"/>
                </a:solidFill>
                <a:latin typeface="Gotham"/>
                <a:ea typeface="Gotham"/>
                <a:cs typeface="Gotham"/>
                <a:sym typeface="Gotham"/>
              </a:defRPr>
            </a:pPr>
            <a:r>
              <a:t>Men’s Health</a:t>
            </a:r>
          </a:p>
        </p:txBody>
      </p:sp>
      <p:sp>
        <p:nvSpPr>
          <p:cNvPr id="120" name="Line"/>
          <p:cNvSpPr/>
          <p:nvPr/>
        </p:nvSpPr>
        <p:spPr>
          <a:xfrm>
            <a:off x="2162688" y="8598689"/>
            <a:ext cx="20058625" cy="1"/>
          </a:xfrm>
          <a:prstGeom prst="line">
            <a:avLst/>
          </a:prstGeom>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5989E"/>
        </a:solidFill>
        <a:effectLst/>
      </p:bgPr>
    </p:bg>
    <p:spTree>
      <p:nvGrpSpPr>
        <p:cNvPr id="1" name=""/>
        <p:cNvGrpSpPr/>
        <p:nvPr/>
      </p:nvGrpSpPr>
      <p:grpSpPr>
        <a:xfrm>
          <a:off x="0" y="0"/>
          <a:ext cx="0" cy="0"/>
          <a:chOff x="0" y="0"/>
          <a:chExt cx="0" cy="0"/>
        </a:xfrm>
      </p:grpSpPr>
      <p:grpSp>
        <p:nvGrpSpPr>
          <p:cNvPr id="228" name="Group"/>
          <p:cNvGrpSpPr/>
          <p:nvPr/>
        </p:nvGrpSpPr>
        <p:grpSpPr>
          <a:xfrm>
            <a:off x="16769151" y="-854260"/>
            <a:ext cx="10789020" cy="14615170"/>
            <a:chOff x="-1182594" y="0"/>
            <a:chExt cx="10789018" cy="14615169"/>
          </a:xfrm>
        </p:grpSpPr>
        <p:sp>
          <p:nvSpPr>
            <p:cNvPr id="222" name="Rectangle"/>
            <p:cNvSpPr/>
            <p:nvPr/>
          </p:nvSpPr>
          <p:spPr>
            <a:xfrm>
              <a:off x="0" y="537925"/>
              <a:ext cx="7898421" cy="13716001"/>
            </a:xfrm>
            <a:prstGeom prst="rect">
              <a:avLst/>
            </a:prstGeom>
            <a:solidFill>
              <a:srgbClr val="EE4C4A"/>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24" name="Line"/>
            <p:cNvSpPr/>
            <p:nvPr/>
          </p:nvSpPr>
          <p:spPr>
            <a:xfrm flipV="1">
              <a:off x="691" y="0"/>
              <a:ext cx="1" cy="14324776"/>
            </a:xfrm>
            <a:prstGeom prst="line">
              <a:avLst/>
            </a:prstGeom>
            <a:noFill/>
            <a:ln>
              <a:noFill/>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226" name="Line"/>
            <p:cNvSpPr/>
            <p:nvPr/>
          </p:nvSpPr>
          <p:spPr>
            <a:xfrm flipV="1">
              <a:off x="7872850" y="0"/>
              <a:ext cx="1" cy="14324776"/>
            </a:xfrm>
            <a:prstGeom prst="line">
              <a:avLst/>
            </a:prstGeom>
            <a:noFill/>
            <a:ln>
              <a:noFill/>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227" name="guy2.png" descr="guy2.png"/>
            <p:cNvPicPr>
              <a:picLocks noChangeAspect="1"/>
            </p:cNvPicPr>
            <p:nvPr/>
          </p:nvPicPr>
          <p:blipFill>
            <a:blip r:embed="rId2">
              <a:extLst/>
            </a:blip>
            <a:srcRect l="10261" t="3897" r="40" b="24152"/>
            <a:stretch>
              <a:fillRect/>
            </a:stretch>
          </p:blipFill>
          <p:spPr>
            <a:xfrm>
              <a:off x="-1182595" y="1633880"/>
              <a:ext cx="10789020" cy="12981290"/>
            </a:xfrm>
            <a:prstGeom prst="rect">
              <a:avLst/>
            </a:prstGeom>
            <a:ln w="12700" cap="flat">
              <a:noFill/>
              <a:miter lim="400000"/>
            </a:ln>
            <a:effectLst>
              <a:outerShdw blurRad="12700" dist="147835" dir="1199233" rotWithShape="0">
                <a:srgbClr val="000000">
                  <a:alpha val="15684"/>
                </a:srgbClr>
              </a:outerShdw>
            </a:effectLst>
          </p:spPr>
        </p:pic>
      </p:grpSp>
      <p:sp>
        <p:nvSpPr>
          <p:cNvPr id="229" name="Rectangle"/>
          <p:cNvSpPr/>
          <p:nvPr/>
        </p:nvSpPr>
        <p:spPr>
          <a:xfrm>
            <a:off x="-88137" y="-110320"/>
            <a:ext cx="17977417" cy="13936640"/>
          </a:xfrm>
          <a:prstGeom prst="rect">
            <a:avLst/>
          </a:prstGeom>
          <a:solidFill>
            <a:srgbClr val="15989E"/>
          </a:solidFill>
          <a:ln w="12700">
            <a:miter lim="400000"/>
          </a:ln>
          <a:effectLst>
            <a:outerShdw blurRad="203200" dir="3361209" rotWithShape="0">
              <a:srgbClr val="000000">
                <a:alpha val="36077"/>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31" name="Line"/>
          <p:cNvSpPr/>
          <p:nvPr/>
        </p:nvSpPr>
        <p:spPr>
          <a:xfrm>
            <a:off x="1686446" y="3880634"/>
            <a:ext cx="12235349" cy="1"/>
          </a:xfrm>
          <a:prstGeom prst="line">
            <a:avLst/>
          </a:prstGeom>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32" name="PRECISION PREVENTIVE MEDICINE"/>
          <p:cNvSpPr txBox="1">
            <a:spLocks noGrp="1"/>
          </p:cNvSpPr>
          <p:nvPr>
            <p:ph type="ctrTitle"/>
          </p:nvPr>
        </p:nvSpPr>
        <p:spPr>
          <a:xfrm>
            <a:off x="1635646" y="842336"/>
            <a:ext cx="14772870" cy="2855778"/>
          </a:xfrm>
          <a:prstGeom prst="rect">
            <a:avLst/>
          </a:prstGeom>
        </p:spPr>
        <p:txBody>
          <a:bodyPr lIns="45719" tIns="45719" rIns="45719" bIns="45719" anchor="t"/>
          <a:lstStyle>
            <a:lvl1pPr algn="l" defTabSz="576072">
              <a:lnSpc>
                <a:spcPct val="80000"/>
              </a:lnSpc>
              <a:defRPr sz="9450" b="1" cap="all">
                <a:solidFill>
                  <a:srgbClr val="FFFFFF"/>
                </a:solidFill>
                <a:latin typeface="Gotham"/>
                <a:ea typeface="Gotham"/>
                <a:cs typeface="Gotham"/>
                <a:sym typeface="Gotham"/>
              </a:defRPr>
            </a:lvl1pPr>
          </a:lstStyle>
          <a:p>
            <a:r>
              <a:t>PRECISION PREVENTIVE MEDICINE</a:t>
            </a:r>
          </a:p>
        </p:txBody>
      </p:sp>
      <p:grpSp>
        <p:nvGrpSpPr>
          <p:cNvPr id="236" name="Group"/>
          <p:cNvGrpSpPr/>
          <p:nvPr/>
        </p:nvGrpSpPr>
        <p:grpSpPr>
          <a:xfrm>
            <a:off x="1650295" y="4455949"/>
            <a:ext cx="13763661" cy="1398460"/>
            <a:chOff x="0" y="0"/>
            <a:chExt cx="13763659" cy="1398458"/>
          </a:xfrm>
        </p:grpSpPr>
        <p:sp>
          <p:nvSpPr>
            <p:cNvPr id="233" name="Identify what matters TO the patient,…"/>
            <p:cNvSpPr txBox="1"/>
            <p:nvPr/>
          </p:nvSpPr>
          <p:spPr>
            <a:xfrm>
              <a:off x="1883981" y="0"/>
              <a:ext cx="11879679" cy="13984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p>
              <a:pPr algn="l" defTabSz="868680">
                <a:lnSpc>
                  <a:spcPct val="90000"/>
                </a:lnSpc>
                <a:spcBef>
                  <a:spcPts val="1900"/>
                </a:spcBef>
                <a:defRPr sz="3609" b="0">
                  <a:solidFill>
                    <a:srgbClr val="FFFFFF"/>
                  </a:solidFill>
                  <a:latin typeface="+mn-lt"/>
                  <a:ea typeface="+mn-ea"/>
                  <a:cs typeface="+mn-cs"/>
                  <a:sym typeface="Helvetica Neue Medium"/>
                </a:defRPr>
              </a:pPr>
              <a:r>
                <a:t>Identify what </a:t>
              </a:r>
              <a:r>
                <a:rPr>
                  <a:solidFill>
                    <a:schemeClr val="accent4"/>
                  </a:solidFill>
                </a:rPr>
                <a:t>matters </a:t>
              </a:r>
              <a:r>
                <a:rPr i="1">
                  <a:solidFill>
                    <a:schemeClr val="accent4"/>
                  </a:solidFill>
                </a:rPr>
                <a:t>TO</a:t>
              </a:r>
              <a:r>
                <a:t> the patient, </a:t>
              </a:r>
            </a:p>
            <a:p>
              <a:pPr algn="l" defTabSz="868680">
                <a:lnSpc>
                  <a:spcPct val="90000"/>
                </a:lnSpc>
                <a:spcBef>
                  <a:spcPts val="1900"/>
                </a:spcBef>
                <a:defRPr sz="3609" b="0">
                  <a:solidFill>
                    <a:srgbClr val="FFFFFF"/>
                  </a:solidFill>
                  <a:latin typeface="+mn-lt"/>
                  <a:ea typeface="+mn-ea"/>
                  <a:cs typeface="+mn-cs"/>
                  <a:sym typeface="Helvetica Neue Medium"/>
                </a:defRPr>
              </a:pPr>
              <a:r>
                <a:t>not simply what is the </a:t>
              </a:r>
              <a:r>
                <a:rPr>
                  <a:solidFill>
                    <a:schemeClr val="accent4"/>
                  </a:solidFill>
                </a:rPr>
                <a:t>matter </a:t>
              </a:r>
              <a:r>
                <a:rPr i="1">
                  <a:solidFill>
                    <a:schemeClr val="accent4"/>
                  </a:solidFill>
                </a:rPr>
                <a:t>WITH</a:t>
              </a:r>
              <a:r>
                <a:t> the patient</a:t>
              </a:r>
            </a:p>
          </p:txBody>
        </p:sp>
        <p:sp>
          <p:nvSpPr>
            <p:cNvPr id="234" name="1"/>
            <p:cNvSpPr txBox="1"/>
            <p:nvPr/>
          </p:nvSpPr>
          <p:spPr>
            <a:xfrm>
              <a:off x="0" y="4803"/>
              <a:ext cx="1055128" cy="13888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l" defTabSz="914400">
                <a:lnSpc>
                  <a:spcPct val="80000"/>
                </a:lnSpc>
                <a:defRPr sz="10000" cap="all">
                  <a:solidFill>
                    <a:srgbClr val="FFFFFF"/>
                  </a:solidFill>
                  <a:latin typeface="Gotham"/>
                  <a:ea typeface="Gotham"/>
                  <a:cs typeface="Gotham"/>
                  <a:sym typeface="Gotham"/>
                </a:defRPr>
              </a:lvl1pPr>
            </a:lstStyle>
            <a:p>
              <a:r>
                <a:t>1</a:t>
              </a:r>
            </a:p>
          </p:txBody>
        </p:sp>
        <p:sp>
          <p:nvSpPr>
            <p:cNvPr id="235" name="Line"/>
            <p:cNvSpPr/>
            <p:nvPr/>
          </p:nvSpPr>
          <p:spPr>
            <a:xfrm flipV="1">
              <a:off x="1180564" y="-1"/>
              <a:ext cx="1" cy="1333043"/>
            </a:xfrm>
            <a:prstGeom prst="line">
              <a:avLst/>
            </a:prstGeom>
            <a:noFill/>
            <a:ln w="381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240" name="Group"/>
          <p:cNvGrpSpPr/>
          <p:nvPr/>
        </p:nvGrpSpPr>
        <p:grpSpPr>
          <a:xfrm>
            <a:off x="1650295" y="6248238"/>
            <a:ext cx="9940316" cy="1388853"/>
            <a:chOff x="0" y="0"/>
            <a:chExt cx="9940314" cy="1388852"/>
          </a:xfrm>
        </p:grpSpPr>
        <p:sp>
          <p:nvSpPr>
            <p:cNvPr id="237" name="Establish health status and risks"/>
            <p:cNvSpPr txBox="1"/>
            <p:nvPr/>
          </p:nvSpPr>
          <p:spPr>
            <a:xfrm>
              <a:off x="1924439" y="147458"/>
              <a:ext cx="8015876" cy="109393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p>
              <a:pPr algn="l" defTabSz="914400">
                <a:lnSpc>
                  <a:spcPct val="120000"/>
                </a:lnSpc>
                <a:spcBef>
                  <a:spcPts val="2000"/>
                </a:spcBef>
                <a:defRPr sz="3800" b="0">
                  <a:solidFill>
                    <a:srgbClr val="FFFFFF"/>
                  </a:solidFill>
                  <a:latin typeface="+mn-lt"/>
                  <a:ea typeface="+mn-ea"/>
                  <a:cs typeface="+mn-cs"/>
                  <a:sym typeface="Helvetica Neue Medium"/>
                </a:defRPr>
              </a:pPr>
              <a:r>
                <a:t>Establish </a:t>
              </a:r>
              <a:r>
                <a:rPr>
                  <a:solidFill>
                    <a:schemeClr val="accent4"/>
                  </a:solidFill>
                </a:rPr>
                <a:t>health status</a:t>
              </a:r>
              <a:r>
                <a:t> and </a:t>
              </a:r>
              <a:r>
                <a:rPr>
                  <a:solidFill>
                    <a:schemeClr val="accent4"/>
                  </a:solidFill>
                </a:rPr>
                <a:t>risks</a:t>
              </a:r>
            </a:p>
          </p:txBody>
        </p:sp>
        <p:sp>
          <p:nvSpPr>
            <p:cNvPr id="238" name="2"/>
            <p:cNvSpPr txBox="1"/>
            <p:nvPr/>
          </p:nvSpPr>
          <p:spPr>
            <a:xfrm>
              <a:off x="0" y="0"/>
              <a:ext cx="1244205" cy="13888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l" defTabSz="914400">
                <a:lnSpc>
                  <a:spcPct val="80000"/>
                </a:lnSpc>
                <a:defRPr sz="10000" cap="all">
                  <a:solidFill>
                    <a:srgbClr val="FFFFFF"/>
                  </a:solidFill>
                  <a:latin typeface="Gotham"/>
                  <a:ea typeface="Gotham"/>
                  <a:cs typeface="Gotham"/>
                  <a:sym typeface="Gotham"/>
                </a:defRPr>
              </a:lvl1pPr>
            </a:lstStyle>
            <a:p>
              <a:r>
                <a:t>2</a:t>
              </a:r>
            </a:p>
          </p:txBody>
        </p:sp>
        <p:sp>
          <p:nvSpPr>
            <p:cNvPr id="239" name="Line"/>
            <p:cNvSpPr/>
            <p:nvPr/>
          </p:nvSpPr>
          <p:spPr>
            <a:xfrm flipV="1">
              <a:off x="1225154" y="55810"/>
              <a:ext cx="1" cy="1333043"/>
            </a:xfrm>
            <a:prstGeom prst="line">
              <a:avLst/>
            </a:prstGeom>
            <a:noFill/>
            <a:ln w="381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244" name="Group"/>
          <p:cNvGrpSpPr/>
          <p:nvPr/>
        </p:nvGrpSpPr>
        <p:grpSpPr>
          <a:xfrm>
            <a:off x="1650295" y="8035723"/>
            <a:ext cx="10585442" cy="1388853"/>
            <a:chOff x="0" y="0"/>
            <a:chExt cx="10585440" cy="1388852"/>
          </a:xfrm>
        </p:grpSpPr>
        <p:sp>
          <p:nvSpPr>
            <p:cNvPr id="241" name="Shared decision making on goals"/>
            <p:cNvSpPr txBox="1"/>
            <p:nvPr/>
          </p:nvSpPr>
          <p:spPr>
            <a:xfrm>
              <a:off x="1924439" y="147458"/>
              <a:ext cx="8661002" cy="109393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p>
              <a:pPr algn="l" defTabSz="914400">
                <a:lnSpc>
                  <a:spcPct val="120000"/>
                </a:lnSpc>
                <a:spcBef>
                  <a:spcPts val="2000"/>
                </a:spcBef>
                <a:defRPr sz="3800" b="0">
                  <a:solidFill>
                    <a:srgbClr val="FFFFFF"/>
                  </a:solidFill>
                  <a:latin typeface="+mn-lt"/>
                  <a:ea typeface="+mn-ea"/>
                  <a:cs typeface="+mn-cs"/>
                  <a:sym typeface="Helvetica Neue Medium"/>
                </a:defRPr>
              </a:pPr>
              <a:r>
                <a:t>Shared decision making on </a:t>
              </a:r>
              <a:r>
                <a:rPr>
                  <a:solidFill>
                    <a:schemeClr val="accent4"/>
                  </a:solidFill>
                </a:rPr>
                <a:t>goals</a:t>
              </a:r>
            </a:p>
          </p:txBody>
        </p:sp>
        <p:sp>
          <p:nvSpPr>
            <p:cNvPr id="242" name="3"/>
            <p:cNvSpPr txBox="1"/>
            <p:nvPr/>
          </p:nvSpPr>
          <p:spPr>
            <a:xfrm>
              <a:off x="0" y="0"/>
              <a:ext cx="1244205" cy="13888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l" defTabSz="914400">
                <a:lnSpc>
                  <a:spcPct val="80000"/>
                </a:lnSpc>
                <a:defRPr sz="10000" cap="all">
                  <a:solidFill>
                    <a:srgbClr val="FFFFFF"/>
                  </a:solidFill>
                  <a:latin typeface="Gotham"/>
                  <a:ea typeface="Gotham"/>
                  <a:cs typeface="Gotham"/>
                  <a:sym typeface="Gotham"/>
                </a:defRPr>
              </a:lvl1pPr>
            </a:lstStyle>
            <a:p>
              <a:r>
                <a:t>3</a:t>
              </a:r>
            </a:p>
          </p:txBody>
        </p:sp>
        <p:sp>
          <p:nvSpPr>
            <p:cNvPr id="243" name="Line"/>
            <p:cNvSpPr/>
            <p:nvPr/>
          </p:nvSpPr>
          <p:spPr>
            <a:xfrm flipV="1">
              <a:off x="1225154" y="27905"/>
              <a:ext cx="1" cy="1333042"/>
            </a:xfrm>
            <a:prstGeom prst="line">
              <a:avLst/>
            </a:prstGeom>
            <a:noFill/>
            <a:ln w="381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248" name="Group"/>
          <p:cNvGrpSpPr/>
          <p:nvPr/>
        </p:nvGrpSpPr>
        <p:grpSpPr>
          <a:xfrm>
            <a:off x="1650295" y="9823208"/>
            <a:ext cx="10585442" cy="1388853"/>
            <a:chOff x="0" y="0"/>
            <a:chExt cx="10585440" cy="1388852"/>
          </a:xfrm>
        </p:grpSpPr>
        <p:sp>
          <p:nvSpPr>
            <p:cNvPr id="245" name="Create personalized health plan"/>
            <p:cNvSpPr txBox="1"/>
            <p:nvPr/>
          </p:nvSpPr>
          <p:spPr>
            <a:xfrm>
              <a:off x="1924439" y="147458"/>
              <a:ext cx="8661002" cy="109393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p>
              <a:pPr algn="l" defTabSz="914400">
                <a:lnSpc>
                  <a:spcPct val="120000"/>
                </a:lnSpc>
                <a:spcBef>
                  <a:spcPts val="2000"/>
                </a:spcBef>
                <a:defRPr sz="3800" b="0">
                  <a:solidFill>
                    <a:srgbClr val="FFFFFF"/>
                  </a:solidFill>
                  <a:latin typeface="+mn-lt"/>
                  <a:ea typeface="+mn-ea"/>
                  <a:cs typeface="+mn-cs"/>
                  <a:sym typeface="Helvetica Neue Medium"/>
                </a:defRPr>
              </a:pPr>
              <a:r>
                <a:t>Create </a:t>
              </a:r>
              <a:r>
                <a:rPr>
                  <a:solidFill>
                    <a:schemeClr val="accent4"/>
                  </a:solidFill>
                </a:rPr>
                <a:t>personalized</a:t>
              </a:r>
              <a:r>
                <a:t> health plan</a:t>
              </a:r>
            </a:p>
          </p:txBody>
        </p:sp>
        <p:sp>
          <p:nvSpPr>
            <p:cNvPr id="246" name="4"/>
            <p:cNvSpPr txBox="1"/>
            <p:nvPr/>
          </p:nvSpPr>
          <p:spPr>
            <a:xfrm>
              <a:off x="0" y="0"/>
              <a:ext cx="1244205" cy="13888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l" defTabSz="914400">
                <a:lnSpc>
                  <a:spcPct val="80000"/>
                </a:lnSpc>
                <a:defRPr sz="10000" cap="all">
                  <a:solidFill>
                    <a:srgbClr val="FFFFFF"/>
                  </a:solidFill>
                  <a:latin typeface="Gotham"/>
                  <a:ea typeface="Gotham"/>
                  <a:cs typeface="Gotham"/>
                  <a:sym typeface="Gotham"/>
                </a:defRPr>
              </a:lvl1pPr>
            </a:lstStyle>
            <a:p>
              <a:r>
                <a:t>4</a:t>
              </a:r>
            </a:p>
          </p:txBody>
        </p:sp>
        <p:sp>
          <p:nvSpPr>
            <p:cNvPr id="247" name="Line"/>
            <p:cNvSpPr/>
            <p:nvPr/>
          </p:nvSpPr>
          <p:spPr>
            <a:xfrm flipV="1">
              <a:off x="1225154" y="27905"/>
              <a:ext cx="1" cy="1333042"/>
            </a:xfrm>
            <a:prstGeom prst="line">
              <a:avLst/>
            </a:prstGeom>
            <a:noFill/>
            <a:ln w="381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grpSp>
        <p:nvGrpSpPr>
          <p:cNvPr id="252" name="Group"/>
          <p:cNvGrpSpPr/>
          <p:nvPr/>
        </p:nvGrpSpPr>
        <p:grpSpPr>
          <a:xfrm>
            <a:off x="1650295" y="11610693"/>
            <a:ext cx="10585442" cy="1388853"/>
            <a:chOff x="0" y="0"/>
            <a:chExt cx="10585440" cy="1388852"/>
          </a:xfrm>
        </p:grpSpPr>
        <p:sp>
          <p:nvSpPr>
            <p:cNvPr id="249" name="Accountability and support"/>
            <p:cNvSpPr txBox="1"/>
            <p:nvPr/>
          </p:nvSpPr>
          <p:spPr>
            <a:xfrm>
              <a:off x="1924439" y="147458"/>
              <a:ext cx="8661002" cy="109393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p>
              <a:pPr algn="l" defTabSz="914400">
                <a:lnSpc>
                  <a:spcPct val="120000"/>
                </a:lnSpc>
                <a:spcBef>
                  <a:spcPts val="2000"/>
                </a:spcBef>
                <a:defRPr sz="3800" b="0">
                  <a:solidFill>
                    <a:srgbClr val="FFFFFF"/>
                  </a:solidFill>
                  <a:latin typeface="+mn-lt"/>
                  <a:ea typeface="+mn-ea"/>
                  <a:cs typeface="+mn-cs"/>
                  <a:sym typeface="Helvetica Neue Medium"/>
                </a:defRPr>
              </a:pPr>
              <a:r>
                <a:rPr>
                  <a:solidFill>
                    <a:schemeClr val="accent4"/>
                  </a:solidFill>
                </a:rPr>
                <a:t>Accountability</a:t>
              </a:r>
              <a:r>
                <a:t> and </a:t>
              </a:r>
              <a:r>
                <a:rPr>
                  <a:solidFill>
                    <a:schemeClr val="accent4"/>
                  </a:solidFill>
                </a:rPr>
                <a:t>support</a:t>
              </a:r>
            </a:p>
          </p:txBody>
        </p:sp>
        <p:sp>
          <p:nvSpPr>
            <p:cNvPr id="250" name="5"/>
            <p:cNvSpPr txBox="1"/>
            <p:nvPr/>
          </p:nvSpPr>
          <p:spPr>
            <a:xfrm>
              <a:off x="0" y="0"/>
              <a:ext cx="1244205" cy="13888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lvl1pPr algn="l" defTabSz="914400">
                <a:lnSpc>
                  <a:spcPct val="80000"/>
                </a:lnSpc>
                <a:defRPr sz="10000" cap="all">
                  <a:solidFill>
                    <a:srgbClr val="FFFFFF"/>
                  </a:solidFill>
                  <a:latin typeface="Gotham"/>
                  <a:ea typeface="Gotham"/>
                  <a:cs typeface="Gotham"/>
                  <a:sym typeface="Gotham"/>
                </a:defRPr>
              </a:lvl1pPr>
            </a:lstStyle>
            <a:p>
              <a:r>
                <a:t>5</a:t>
              </a:r>
            </a:p>
          </p:txBody>
        </p:sp>
        <p:sp>
          <p:nvSpPr>
            <p:cNvPr id="251" name="Line"/>
            <p:cNvSpPr/>
            <p:nvPr/>
          </p:nvSpPr>
          <p:spPr>
            <a:xfrm flipV="1">
              <a:off x="1225154" y="27905"/>
              <a:ext cx="1" cy="1333042"/>
            </a:xfrm>
            <a:prstGeom prst="line">
              <a:avLst/>
            </a:prstGeom>
            <a:noFill/>
            <a:ln w="38100" cap="flat">
              <a:solidFill>
                <a:srgbClr val="FFFFFF"/>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gr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5989E"/>
        </a:solidFill>
        <a:effectLst/>
      </p:bgPr>
    </p:bg>
    <p:spTree>
      <p:nvGrpSpPr>
        <p:cNvPr id="1" name=""/>
        <p:cNvGrpSpPr/>
        <p:nvPr/>
      </p:nvGrpSpPr>
      <p:grpSpPr>
        <a:xfrm>
          <a:off x="0" y="0"/>
          <a:ext cx="0" cy="0"/>
          <a:chOff x="0" y="0"/>
          <a:chExt cx="0" cy="0"/>
        </a:xfrm>
      </p:grpSpPr>
      <p:pic>
        <p:nvPicPr>
          <p:cNvPr id="254" name="3guys.jpg" descr="3guys.jpg"/>
          <p:cNvPicPr>
            <a:picLocks noChangeAspect="1"/>
          </p:cNvPicPr>
          <p:nvPr/>
        </p:nvPicPr>
        <p:blipFill>
          <a:blip r:embed="rId2">
            <a:extLst/>
          </a:blip>
          <a:srcRect l="6721" t="14012" r="2393" b="37063"/>
          <a:stretch>
            <a:fillRect/>
          </a:stretch>
        </p:blipFill>
        <p:spPr>
          <a:xfrm>
            <a:off x="-77391" y="2594562"/>
            <a:ext cx="24538897" cy="9675876"/>
          </a:xfrm>
          <a:prstGeom prst="rect">
            <a:avLst/>
          </a:prstGeom>
          <a:ln w="12700">
            <a:miter lim="400000"/>
          </a:ln>
        </p:spPr>
      </p:pic>
      <p:sp>
        <p:nvSpPr>
          <p:cNvPr id="256" name="Line"/>
          <p:cNvSpPr/>
          <p:nvPr/>
        </p:nvSpPr>
        <p:spPr>
          <a:xfrm flipH="1">
            <a:off x="8038484" y="2384341"/>
            <a:ext cx="1" cy="10096254"/>
          </a:xfrm>
          <a:prstGeom prst="line">
            <a:avLst/>
          </a:prstGeom>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58" name="Line"/>
          <p:cNvSpPr/>
          <p:nvPr/>
        </p:nvSpPr>
        <p:spPr>
          <a:xfrm flipV="1">
            <a:off x="16345514" y="2384341"/>
            <a:ext cx="1" cy="10096254"/>
          </a:xfrm>
          <a:prstGeom prst="line">
            <a:avLst/>
          </a:prstGeom>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59" name="PRECISIONPREVENTIVE MEDICINE"/>
          <p:cNvSpPr txBox="1">
            <a:spLocks noGrp="1"/>
          </p:cNvSpPr>
          <p:nvPr>
            <p:ph type="ctrTitle"/>
          </p:nvPr>
        </p:nvSpPr>
        <p:spPr>
          <a:xfrm>
            <a:off x="1732364" y="791536"/>
            <a:ext cx="20919272" cy="2855778"/>
          </a:xfrm>
          <a:prstGeom prst="rect">
            <a:avLst/>
          </a:prstGeom>
        </p:spPr>
        <p:txBody>
          <a:bodyPr lIns="45719" tIns="45719" rIns="45719" bIns="45719" anchor="t"/>
          <a:lstStyle>
            <a:lvl1pPr defTabSz="914400">
              <a:lnSpc>
                <a:spcPct val="80000"/>
              </a:lnSpc>
              <a:defRPr sz="9000" b="1" cap="all">
                <a:solidFill>
                  <a:srgbClr val="FFFFFF"/>
                </a:solidFill>
                <a:latin typeface="Gotham"/>
                <a:ea typeface="Gotham"/>
                <a:cs typeface="Gotham"/>
                <a:sym typeface="Gotham"/>
              </a:defRPr>
            </a:lvl1pPr>
          </a:lstStyle>
          <a:p>
            <a:r>
              <a:t>PRECISIONPREVENTIVE MEDICINE</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Rectangle"/>
          <p:cNvSpPr/>
          <p:nvPr/>
        </p:nvSpPr>
        <p:spPr>
          <a:xfrm>
            <a:off x="4697412" y="-249933"/>
            <a:ext cx="20121167" cy="14336714"/>
          </a:xfrm>
          <a:prstGeom prst="rect">
            <a:avLst/>
          </a:prstGeom>
          <a:solidFill>
            <a:srgbClr val="EAEAE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62" name="Rectangle"/>
          <p:cNvSpPr/>
          <p:nvPr/>
        </p:nvSpPr>
        <p:spPr>
          <a:xfrm>
            <a:off x="-210956" y="-110320"/>
            <a:ext cx="11458120" cy="13936640"/>
          </a:xfrm>
          <a:prstGeom prst="rect">
            <a:avLst/>
          </a:prstGeom>
          <a:solidFill>
            <a:srgbClr val="15989E"/>
          </a:solidFill>
          <a:ln w="12700">
            <a:miter lim="400000"/>
          </a:ln>
          <a:effectLst>
            <a:outerShdw blurRad="203200" dir="3361209" rotWithShape="0">
              <a:srgbClr val="000000">
                <a:alpha val="36077"/>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63" name="toolbox.png" descr="toolbox.png"/>
          <p:cNvPicPr>
            <a:picLocks noChangeAspect="1"/>
          </p:cNvPicPr>
          <p:nvPr/>
        </p:nvPicPr>
        <p:blipFill>
          <a:blip r:embed="rId2">
            <a:extLst/>
          </a:blip>
          <a:srcRect b="12812"/>
          <a:stretch>
            <a:fillRect/>
          </a:stretch>
        </p:blipFill>
        <p:spPr>
          <a:xfrm>
            <a:off x="8559800" y="-1112855"/>
            <a:ext cx="16180867" cy="14107763"/>
          </a:xfrm>
          <a:prstGeom prst="rect">
            <a:avLst/>
          </a:prstGeom>
          <a:ln w="12700">
            <a:miter lim="400000"/>
          </a:ln>
          <a:effectLst>
            <a:outerShdw blurRad="38100" dist="98380" dir="3361209" rotWithShape="0">
              <a:srgbClr val="000000">
                <a:alpha val="5827"/>
              </a:srgbClr>
            </a:outerShdw>
          </a:effectLst>
        </p:spPr>
      </p:pic>
      <p:sp>
        <p:nvSpPr>
          <p:cNvPr id="264" name="ID RISK"/>
          <p:cNvSpPr/>
          <p:nvPr/>
        </p:nvSpPr>
        <p:spPr>
          <a:xfrm rot="5400000">
            <a:off x="19471484" y="8502818"/>
            <a:ext cx="2187309" cy="1498230"/>
          </a:xfrm>
          <a:prstGeom prst="rect">
            <a:avLst/>
          </a:prstGeom>
          <a:solidFill>
            <a:srgbClr val="21989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b="0">
                <a:solidFill>
                  <a:srgbClr val="FFFFFF"/>
                </a:solidFill>
                <a:latin typeface="Helvetica Neue Bold Condensed"/>
                <a:ea typeface="Helvetica Neue Bold Condensed"/>
                <a:cs typeface="Helvetica Neue Bold Condensed"/>
                <a:sym typeface="Helvetica Neue Bold Condensed"/>
              </a:defRPr>
            </a:lvl1pPr>
          </a:lstStyle>
          <a:p>
            <a:r>
              <a:t>ID RISK</a:t>
            </a:r>
          </a:p>
        </p:txBody>
      </p:sp>
      <p:sp>
        <p:nvSpPr>
          <p:cNvPr id="265" name="COMMUNITY"/>
          <p:cNvSpPr/>
          <p:nvPr/>
        </p:nvSpPr>
        <p:spPr>
          <a:xfrm rot="5400000">
            <a:off x="16799027" y="9097512"/>
            <a:ext cx="3155911" cy="1277444"/>
          </a:xfrm>
          <a:prstGeom prst="rect">
            <a:avLst/>
          </a:prstGeom>
          <a:solidFill>
            <a:srgbClr val="21989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b="0">
                <a:solidFill>
                  <a:srgbClr val="FFFFFF"/>
                </a:solidFill>
                <a:latin typeface="Helvetica Neue Bold Condensed"/>
                <a:ea typeface="Helvetica Neue Bold Condensed"/>
                <a:cs typeface="Helvetica Neue Bold Condensed"/>
                <a:sym typeface="Helvetica Neue Bold Condensed"/>
              </a:defRPr>
            </a:lvl1pPr>
          </a:lstStyle>
          <a:p>
            <a:r>
              <a:t>COMMUNITY</a:t>
            </a:r>
          </a:p>
        </p:txBody>
      </p:sp>
      <p:sp>
        <p:nvSpPr>
          <p:cNvPr id="266" name="MEASURE"/>
          <p:cNvSpPr/>
          <p:nvPr/>
        </p:nvSpPr>
        <p:spPr>
          <a:xfrm rot="5400000">
            <a:off x="11450735" y="8723403"/>
            <a:ext cx="2628478" cy="1498230"/>
          </a:xfrm>
          <a:prstGeom prst="rect">
            <a:avLst/>
          </a:prstGeom>
          <a:solidFill>
            <a:srgbClr val="21989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b="0">
                <a:solidFill>
                  <a:srgbClr val="FFFFFF"/>
                </a:solidFill>
                <a:latin typeface="Helvetica Neue Bold Condensed"/>
                <a:ea typeface="Helvetica Neue Bold Condensed"/>
                <a:cs typeface="Helvetica Neue Bold Condensed"/>
                <a:sym typeface="Helvetica Neue Bold Condensed"/>
              </a:defRPr>
            </a:lvl1pPr>
          </a:lstStyle>
          <a:p>
            <a:r>
              <a:t>MEASURE</a:t>
            </a:r>
          </a:p>
        </p:txBody>
      </p:sp>
      <p:sp>
        <p:nvSpPr>
          <p:cNvPr id="267" name="GOAL SETTING"/>
          <p:cNvSpPr/>
          <p:nvPr/>
        </p:nvSpPr>
        <p:spPr>
          <a:xfrm rot="5400000">
            <a:off x="12802965" y="9036752"/>
            <a:ext cx="2628479" cy="871532"/>
          </a:xfrm>
          <a:prstGeom prst="rect">
            <a:avLst/>
          </a:prstGeom>
          <a:solidFill>
            <a:srgbClr val="21989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b="0">
                <a:solidFill>
                  <a:srgbClr val="FFFFFF"/>
                </a:solidFill>
                <a:latin typeface="Helvetica Neue Bold Condensed"/>
                <a:ea typeface="Helvetica Neue Bold Condensed"/>
                <a:cs typeface="Helvetica Neue Bold Condensed"/>
                <a:sym typeface="Helvetica Neue Bold Condensed"/>
              </a:defRPr>
            </a:lvl1pPr>
          </a:lstStyle>
          <a:p>
            <a:r>
              <a:t>GOAL SETTING</a:t>
            </a:r>
          </a:p>
        </p:txBody>
      </p:sp>
      <p:sp>
        <p:nvSpPr>
          <p:cNvPr id="268" name="COMPETITION"/>
          <p:cNvSpPr/>
          <p:nvPr/>
        </p:nvSpPr>
        <p:spPr>
          <a:xfrm rot="5400000">
            <a:off x="13841846" y="9036752"/>
            <a:ext cx="2628478" cy="871532"/>
          </a:xfrm>
          <a:prstGeom prst="rect">
            <a:avLst/>
          </a:prstGeom>
          <a:solidFill>
            <a:srgbClr val="21989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b="0">
                <a:solidFill>
                  <a:srgbClr val="FFFFFF"/>
                </a:solidFill>
                <a:latin typeface="Helvetica Neue Bold Condensed"/>
                <a:ea typeface="Helvetica Neue Bold Condensed"/>
                <a:cs typeface="Helvetica Neue Bold Condensed"/>
                <a:sym typeface="Helvetica Neue Bold Condensed"/>
              </a:defRPr>
            </a:lvl1pPr>
          </a:lstStyle>
          <a:p>
            <a:r>
              <a:t>COMPETITION</a:t>
            </a:r>
          </a:p>
        </p:txBody>
      </p:sp>
      <p:sp>
        <p:nvSpPr>
          <p:cNvPr id="269" name="PURPOSE"/>
          <p:cNvSpPr/>
          <p:nvPr/>
        </p:nvSpPr>
        <p:spPr>
          <a:xfrm rot="5400000">
            <a:off x="14747952" y="9425460"/>
            <a:ext cx="3804688" cy="1270324"/>
          </a:xfrm>
          <a:prstGeom prst="rect">
            <a:avLst/>
          </a:prstGeom>
          <a:solidFill>
            <a:srgbClr val="21989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5000" b="0">
                <a:solidFill>
                  <a:srgbClr val="F9D33F"/>
                </a:solidFill>
                <a:latin typeface="Helvetica Neue Bold Condensed"/>
                <a:ea typeface="Helvetica Neue Bold Condensed"/>
                <a:cs typeface="Helvetica Neue Bold Condensed"/>
                <a:sym typeface="Helvetica Neue Bold Condensed"/>
              </a:defRPr>
            </a:lvl1pPr>
          </a:lstStyle>
          <a:p>
            <a:r>
              <a:t>PURPOSE</a:t>
            </a:r>
          </a:p>
        </p:txBody>
      </p:sp>
      <p:sp>
        <p:nvSpPr>
          <p:cNvPr id="270" name="Rectangle"/>
          <p:cNvSpPr/>
          <p:nvPr/>
        </p:nvSpPr>
        <p:spPr>
          <a:xfrm>
            <a:off x="878377" y="5144066"/>
            <a:ext cx="3336614" cy="2101390"/>
          </a:xfrm>
          <a:prstGeom prst="rect">
            <a:avLst/>
          </a:prstGeom>
          <a:solidFill>
            <a:srgbClr val="EE4C4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71" name="Rectangle"/>
          <p:cNvSpPr/>
          <p:nvPr/>
        </p:nvSpPr>
        <p:spPr>
          <a:xfrm>
            <a:off x="878377" y="6704044"/>
            <a:ext cx="9159436" cy="1901716"/>
          </a:xfrm>
          <a:prstGeom prst="rect">
            <a:avLst/>
          </a:prstGeom>
          <a:solidFill>
            <a:srgbClr val="EE4C4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72" name="The…"/>
          <p:cNvSpPr txBox="1">
            <a:spLocks noGrp="1"/>
          </p:cNvSpPr>
          <p:nvPr>
            <p:ph type="ctrTitle"/>
          </p:nvPr>
        </p:nvSpPr>
        <p:spPr>
          <a:xfrm>
            <a:off x="1159014" y="5179327"/>
            <a:ext cx="14628881" cy="3478194"/>
          </a:xfrm>
          <a:prstGeom prst="rect">
            <a:avLst/>
          </a:prstGeom>
        </p:spPr>
        <p:txBody>
          <a:bodyPr lIns="45719" tIns="45719" rIns="45719" bIns="45719" anchor="ctr"/>
          <a:lstStyle/>
          <a:p>
            <a:pPr algn="l" defTabSz="612648">
              <a:lnSpc>
                <a:spcPct val="80000"/>
              </a:lnSpc>
              <a:defRPr sz="8710" b="1" cap="all">
                <a:solidFill>
                  <a:srgbClr val="FFFFFF"/>
                </a:solidFill>
                <a:latin typeface="Gotham"/>
                <a:ea typeface="Gotham"/>
                <a:cs typeface="Gotham"/>
                <a:sym typeface="Gotham"/>
              </a:defRPr>
            </a:pPr>
            <a:r>
              <a:rPr dirty="0"/>
              <a:t>The</a:t>
            </a:r>
          </a:p>
          <a:p>
            <a:pPr algn="l" defTabSz="612648">
              <a:lnSpc>
                <a:spcPct val="80000"/>
              </a:lnSpc>
              <a:defRPr sz="8710" b="1" cap="all">
                <a:solidFill>
                  <a:srgbClr val="FFFFFF"/>
                </a:solidFill>
                <a:latin typeface="Gotham"/>
                <a:ea typeface="Gotham"/>
                <a:cs typeface="Gotham"/>
                <a:sym typeface="Gotham"/>
              </a:defRPr>
            </a:pPr>
            <a:r>
              <a:rPr dirty="0"/>
              <a:t>Man </a:t>
            </a:r>
          </a:p>
          <a:p>
            <a:pPr algn="l" defTabSz="612648">
              <a:lnSpc>
                <a:spcPct val="80000"/>
              </a:lnSpc>
              <a:defRPr sz="8710" b="1" cap="all">
                <a:solidFill>
                  <a:srgbClr val="FFFFFF"/>
                </a:solidFill>
                <a:latin typeface="Gotham"/>
                <a:ea typeface="Gotham"/>
                <a:cs typeface="Gotham"/>
                <a:sym typeface="Gotham"/>
              </a:defRPr>
            </a:pPr>
            <a:r>
              <a:rPr dirty="0"/>
              <a:t>TOOLKIT</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5989E"/>
        </a:solidFill>
        <a:effectLst/>
      </p:bgPr>
    </p:bg>
    <p:spTree>
      <p:nvGrpSpPr>
        <p:cNvPr id="1" name=""/>
        <p:cNvGrpSpPr/>
        <p:nvPr/>
      </p:nvGrpSpPr>
      <p:grpSpPr>
        <a:xfrm>
          <a:off x="0" y="0"/>
          <a:ext cx="0" cy="0"/>
          <a:chOff x="0" y="0"/>
          <a:chExt cx="0" cy="0"/>
        </a:xfrm>
      </p:grpSpPr>
      <p:pic>
        <p:nvPicPr>
          <p:cNvPr id="274" name="shutterstock_1062152831.jpg" descr="shutterstock_1062152831.jpg"/>
          <p:cNvPicPr>
            <a:picLocks noChangeAspect="1"/>
          </p:cNvPicPr>
          <p:nvPr/>
        </p:nvPicPr>
        <p:blipFill>
          <a:blip r:embed="rId2">
            <a:extLst/>
          </a:blip>
          <a:srcRect l="1972" t="20693" r="12424" b="5912"/>
          <a:stretch>
            <a:fillRect/>
          </a:stretch>
        </p:blipFill>
        <p:spPr>
          <a:xfrm>
            <a:off x="-242113" y="-224094"/>
            <a:ext cx="25024580" cy="14310754"/>
          </a:xfrm>
          <a:prstGeom prst="rect">
            <a:avLst/>
          </a:prstGeom>
          <a:ln w="12700">
            <a:miter lim="400000"/>
          </a:ln>
        </p:spPr>
      </p:pic>
      <p:sp>
        <p:nvSpPr>
          <p:cNvPr id="275" name="Rectangle"/>
          <p:cNvSpPr/>
          <p:nvPr/>
        </p:nvSpPr>
        <p:spPr>
          <a:xfrm>
            <a:off x="3870391" y="-110320"/>
            <a:ext cx="16643218" cy="14310916"/>
          </a:xfrm>
          <a:prstGeom prst="rect">
            <a:avLst/>
          </a:prstGeom>
          <a:solidFill>
            <a:srgbClr val="15989E"/>
          </a:solidFill>
          <a:ln w="12700">
            <a:miter lim="400000"/>
          </a:ln>
          <a:effectLst>
            <a:outerShdw blurRad="203200" dir="3361209" rotWithShape="0">
              <a:srgbClr val="000000">
                <a:alpha val="36077"/>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77" name="Line"/>
          <p:cNvSpPr/>
          <p:nvPr/>
        </p:nvSpPr>
        <p:spPr>
          <a:xfrm>
            <a:off x="4572610" y="3950013"/>
            <a:ext cx="15238780" cy="1"/>
          </a:xfrm>
          <a:prstGeom prst="line">
            <a:avLst/>
          </a:prstGeom>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78" name="PURPOSE"/>
          <p:cNvSpPr txBox="1">
            <a:spLocks noGrp="1"/>
          </p:cNvSpPr>
          <p:nvPr>
            <p:ph type="ctrTitle"/>
          </p:nvPr>
        </p:nvSpPr>
        <p:spPr>
          <a:xfrm>
            <a:off x="7180409" y="969314"/>
            <a:ext cx="10023181" cy="2381770"/>
          </a:xfrm>
          <a:prstGeom prst="rect">
            <a:avLst/>
          </a:prstGeom>
        </p:spPr>
        <p:txBody>
          <a:bodyPr lIns="45719" tIns="45719" rIns="45719" bIns="45719" anchor="t"/>
          <a:lstStyle>
            <a:lvl1pPr algn="l" defTabSz="914400">
              <a:lnSpc>
                <a:spcPct val="80000"/>
              </a:lnSpc>
              <a:defRPr sz="15000" b="1" cap="all">
                <a:solidFill>
                  <a:srgbClr val="FFFFFF"/>
                </a:solidFill>
                <a:latin typeface="Gotham"/>
                <a:ea typeface="Gotham"/>
                <a:cs typeface="Gotham"/>
                <a:sym typeface="Gotham"/>
              </a:defRPr>
            </a:lvl1pPr>
          </a:lstStyle>
          <a:p>
            <a:r>
              <a:t>PURPOSE</a:t>
            </a:r>
          </a:p>
        </p:txBody>
      </p:sp>
      <p:sp>
        <p:nvSpPr>
          <p:cNvPr id="279" name="IS POWERFUL"/>
          <p:cNvSpPr txBox="1"/>
          <p:nvPr/>
        </p:nvSpPr>
        <p:spPr>
          <a:xfrm>
            <a:off x="7081618" y="2709214"/>
            <a:ext cx="10220764" cy="1433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914400">
              <a:lnSpc>
                <a:spcPct val="80000"/>
              </a:lnSpc>
              <a:defRPr sz="6000" b="0" cap="all">
                <a:solidFill>
                  <a:srgbClr val="FFFFFF"/>
                </a:solidFill>
                <a:latin typeface="Helvetica Neue Bold Condensed"/>
                <a:ea typeface="Helvetica Neue Bold Condensed"/>
                <a:cs typeface="Helvetica Neue Bold Condensed"/>
                <a:sym typeface="Helvetica Neue Bold Condensed"/>
              </a:defRPr>
            </a:pPr>
            <a:r>
              <a:t>IS </a:t>
            </a:r>
            <a:r>
              <a:rPr>
                <a:solidFill>
                  <a:schemeClr val="accent4"/>
                </a:solidFill>
              </a:rPr>
              <a:t>POWERFUL</a:t>
            </a:r>
          </a:p>
        </p:txBody>
      </p:sp>
      <p:sp>
        <p:nvSpPr>
          <p:cNvPr id="280" name="Circle"/>
          <p:cNvSpPr/>
          <p:nvPr/>
        </p:nvSpPr>
        <p:spPr>
          <a:xfrm>
            <a:off x="4597400" y="5799392"/>
            <a:ext cx="4344492" cy="4344493"/>
          </a:xfrm>
          <a:prstGeom prst="ellipse">
            <a:avLst/>
          </a:prstGeom>
          <a:solidFill>
            <a:srgbClr val="EE4C4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81" name="15%"/>
          <p:cNvSpPr txBox="1"/>
          <p:nvPr/>
        </p:nvSpPr>
        <p:spPr>
          <a:xfrm>
            <a:off x="4597400" y="7013219"/>
            <a:ext cx="4344492" cy="2381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914400">
              <a:lnSpc>
                <a:spcPct val="80000"/>
              </a:lnSpc>
              <a:defRPr sz="15000" cap="all">
                <a:solidFill>
                  <a:srgbClr val="1ABBC4"/>
                </a:solidFill>
                <a:latin typeface="Gotham"/>
                <a:ea typeface="Gotham"/>
                <a:cs typeface="Gotham"/>
                <a:sym typeface="Gotham"/>
              </a:defRPr>
            </a:pPr>
            <a:r>
              <a:t>15</a:t>
            </a:r>
            <a:r>
              <a:rPr sz="8000"/>
              <a:t>%</a:t>
            </a:r>
          </a:p>
        </p:txBody>
      </p:sp>
      <p:sp>
        <p:nvSpPr>
          <p:cNvPr id="282" name="Circle"/>
          <p:cNvSpPr/>
          <p:nvPr/>
        </p:nvSpPr>
        <p:spPr>
          <a:xfrm>
            <a:off x="10019754" y="5799392"/>
            <a:ext cx="4344492" cy="4344493"/>
          </a:xfrm>
          <a:prstGeom prst="ellipse">
            <a:avLst/>
          </a:prstGeom>
          <a:solidFill>
            <a:srgbClr val="EE4C4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83" name="20%"/>
          <p:cNvSpPr txBox="1"/>
          <p:nvPr/>
        </p:nvSpPr>
        <p:spPr>
          <a:xfrm>
            <a:off x="10019754" y="7013220"/>
            <a:ext cx="4344492" cy="2381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914400">
              <a:lnSpc>
                <a:spcPct val="80000"/>
              </a:lnSpc>
              <a:defRPr sz="15000" cap="all">
                <a:solidFill>
                  <a:srgbClr val="1ABBC4"/>
                </a:solidFill>
                <a:latin typeface="Gotham"/>
                <a:ea typeface="Gotham"/>
                <a:cs typeface="Gotham"/>
                <a:sym typeface="Gotham"/>
              </a:defRPr>
            </a:pPr>
            <a:r>
              <a:t>20</a:t>
            </a:r>
            <a:r>
              <a:rPr sz="8000"/>
              <a:t>%</a:t>
            </a:r>
          </a:p>
        </p:txBody>
      </p:sp>
      <p:sp>
        <p:nvSpPr>
          <p:cNvPr id="284" name="Circle"/>
          <p:cNvSpPr/>
          <p:nvPr/>
        </p:nvSpPr>
        <p:spPr>
          <a:xfrm>
            <a:off x="15442108" y="5705715"/>
            <a:ext cx="4344492" cy="4344493"/>
          </a:xfrm>
          <a:prstGeom prst="ellipse">
            <a:avLst/>
          </a:prstGeom>
          <a:solidFill>
            <a:schemeClr val="accent4"/>
          </a:solidFill>
          <a:ln w="12700">
            <a:miter lim="400000"/>
          </a:ln>
        </p:spPr>
        <p:txBody>
          <a:bodyPr lIns="0" tIns="0" rIns="0" bIns="0" anchor="ctr"/>
          <a:lstStyle/>
          <a:p>
            <a:pPr>
              <a:defRPr sz="3200" b="0">
                <a:solidFill>
                  <a:schemeClr val="accent4"/>
                </a:solidFill>
                <a:latin typeface="+mn-lt"/>
                <a:ea typeface="+mn-ea"/>
                <a:cs typeface="+mn-cs"/>
                <a:sym typeface="Helvetica Neue Medium"/>
              </a:defRPr>
            </a:pPr>
            <a:endParaRPr/>
          </a:p>
        </p:txBody>
      </p:sp>
      <p:sp>
        <p:nvSpPr>
          <p:cNvPr id="285" name="20%"/>
          <p:cNvSpPr txBox="1"/>
          <p:nvPr/>
        </p:nvSpPr>
        <p:spPr>
          <a:xfrm>
            <a:off x="15442108" y="6919542"/>
            <a:ext cx="4344492" cy="2381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914400">
              <a:lnSpc>
                <a:spcPct val="80000"/>
              </a:lnSpc>
              <a:defRPr sz="15000" cap="all">
                <a:solidFill>
                  <a:srgbClr val="15989E"/>
                </a:solidFill>
                <a:latin typeface="Gotham"/>
                <a:ea typeface="Gotham"/>
                <a:cs typeface="Gotham"/>
                <a:sym typeface="Gotham"/>
              </a:defRPr>
            </a:pPr>
            <a:r>
              <a:t>20</a:t>
            </a:r>
            <a:r>
              <a:rPr sz="8000"/>
              <a:t>%</a:t>
            </a:r>
          </a:p>
        </p:txBody>
      </p:sp>
      <p:sp>
        <p:nvSpPr>
          <p:cNvPr id="286" name="Quitting smoking"/>
          <p:cNvSpPr txBox="1"/>
          <p:nvPr/>
        </p:nvSpPr>
        <p:spPr>
          <a:xfrm>
            <a:off x="4477752" y="10238542"/>
            <a:ext cx="4583787" cy="992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914400">
              <a:lnSpc>
                <a:spcPct val="120000"/>
              </a:lnSpc>
              <a:spcBef>
                <a:spcPts val="2000"/>
              </a:spcBef>
              <a:defRPr sz="4000">
                <a:solidFill>
                  <a:srgbClr val="FFFFFF"/>
                </a:solidFill>
              </a:defRPr>
            </a:lvl1pPr>
          </a:lstStyle>
          <a:p>
            <a:r>
              <a:t>Quitting smoking</a:t>
            </a:r>
          </a:p>
        </p:txBody>
      </p:sp>
      <p:sp>
        <p:nvSpPr>
          <p:cNvPr id="287" name="Starting Exercise"/>
          <p:cNvSpPr txBox="1"/>
          <p:nvPr/>
        </p:nvSpPr>
        <p:spPr>
          <a:xfrm>
            <a:off x="9900107" y="10238542"/>
            <a:ext cx="4583787" cy="992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914400">
              <a:lnSpc>
                <a:spcPct val="120000"/>
              </a:lnSpc>
              <a:spcBef>
                <a:spcPts val="2000"/>
              </a:spcBef>
              <a:defRPr sz="4000">
                <a:solidFill>
                  <a:srgbClr val="FFFFFF"/>
                </a:solidFill>
              </a:defRPr>
            </a:lvl1pPr>
          </a:lstStyle>
          <a:p>
            <a:r>
              <a:t>Starting Exercise</a:t>
            </a:r>
          </a:p>
        </p:txBody>
      </p:sp>
      <p:sp>
        <p:nvSpPr>
          <p:cNvPr id="288" name="Identified Purpose"/>
          <p:cNvSpPr txBox="1"/>
          <p:nvPr/>
        </p:nvSpPr>
        <p:spPr>
          <a:xfrm>
            <a:off x="15322461" y="10238542"/>
            <a:ext cx="4583787" cy="992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914400">
              <a:lnSpc>
                <a:spcPct val="120000"/>
              </a:lnSpc>
              <a:spcBef>
                <a:spcPts val="2000"/>
              </a:spcBef>
              <a:defRPr sz="4000">
                <a:solidFill>
                  <a:schemeClr val="accent4"/>
                </a:solidFill>
              </a:defRPr>
            </a:lvl1pPr>
          </a:lstStyle>
          <a:p>
            <a:r>
              <a:t>Identified Purpose</a:t>
            </a:r>
          </a:p>
        </p:txBody>
      </p:sp>
      <p:sp>
        <p:nvSpPr>
          <p:cNvPr id="290" name="Line"/>
          <p:cNvSpPr/>
          <p:nvPr/>
        </p:nvSpPr>
        <p:spPr>
          <a:xfrm>
            <a:off x="15373261" y="10996796"/>
            <a:ext cx="4482187" cy="1"/>
          </a:xfrm>
          <a:prstGeom prst="line">
            <a:avLst/>
          </a:prstGeom>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91" name="*Percent decrease in mortality"/>
          <p:cNvSpPr txBox="1"/>
          <p:nvPr/>
        </p:nvSpPr>
        <p:spPr>
          <a:xfrm>
            <a:off x="9365098" y="4404043"/>
            <a:ext cx="5653805" cy="992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694944">
              <a:lnSpc>
                <a:spcPct val="120000"/>
              </a:lnSpc>
              <a:spcBef>
                <a:spcPts val="1500"/>
              </a:spcBef>
              <a:defRPr sz="3040">
                <a:solidFill>
                  <a:srgbClr val="FFFFFF"/>
                </a:solidFill>
              </a:defRPr>
            </a:lvl1pPr>
          </a:lstStyle>
          <a:p>
            <a:r>
              <a:t>*Percent decrease in mortality</a:t>
            </a:r>
          </a:p>
        </p:txBody>
      </p:sp>
      <p:sp>
        <p:nvSpPr>
          <p:cNvPr id="292" name="Ten prospective studies w/ 136,265 participants…"/>
          <p:cNvSpPr txBox="1"/>
          <p:nvPr/>
        </p:nvSpPr>
        <p:spPr>
          <a:xfrm>
            <a:off x="4400618" y="11509839"/>
            <a:ext cx="15582763" cy="20710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3200">
                <a:solidFill>
                  <a:srgbClr val="FFFFFF"/>
                </a:solidFill>
              </a:defRPr>
            </a:pPr>
            <a:r>
              <a:t>Ten prospective studies w/ 136,265 participants </a:t>
            </a:r>
          </a:p>
          <a:p>
            <a:pPr algn="l">
              <a:defRPr sz="3200">
                <a:solidFill>
                  <a:srgbClr val="FFFFFF"/>
                </a:solidFill>
              </a:defRPr>
            </a:pPr>
            <a:r>
              <a:t>Significant assoc between having a higher purpose in life and reduced all-cause mortality (RR= 0.83 [CI = 0.75–0.91], </a:t>
            </a:r>
            <a:r>
              <a:rPr i="1"/>
              <a:t>p</a:t>
            </a:r>
            <a:r>
              <a:t> &lt; .001) and CV events (RR= 0.83 [CI = 0.75–0.92], </a:t>
            </a:r>
            <a:r>
              <a:rPr i="1"/>
              <a:t>p</a:t>
            </a:r>
            <a:r>
              <a:t> = .001). Cohen R et al. Psychosomatic Med, 2016;78(2):122-33.</a:t>
            </a:r>
          </a:p>
        </p:txBody>
      </p:sp>
      <p:sp>
        <p:nvSpPr>
          <p:cNvPr id="293" name="Text"/>
          <p:cNvSpPr txBox="1"/>
          <p:nvPr/>
        </p:nvSpPr>
        <p:spPr>
          <a:xfrm>
            <a:off x="11760898" y="6577775"/>
            <a:ext cx="862204" cy="560450"/>
          </a:xfrm>
          <a:prstGeom prst="rect">
            <a:avLst/>
          </a:prstGeom>
          <a:ln w="12700">
            <a:miter lim="400000"/>
          </a:ln>
        </p:spPr>
        <p:txBody>
          <a:bodyPr wrap="none" lIns="50800" tIns="50800" rIns="50800" bIns="50800" anchor="ctr">
            <a:spAutoFit/>
          </a:bodyPr>
          <a:lstStyle/>
          <a:p>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5989E"/>
        </a:solidFill>
        <a:effectLst/>
      </p:bgPr>
    </p:bg>
    <p:spTree>
      <p:nvGrpSpPr>
        <p:cNvPr id="1" name=""/>
        <p:cNvGrpSpPr/>
        <p:nvPr/>
      </p:nvGrpSpPr>
      <p:grpSpPr>
        <a:xfrm>
          <a:off x="0" y="0"/>
          <a:ext cx="0" cy="0"/>
          <a:chOff x="0" y="0"/>
          <a:chExt cx="0" cy="0"/>
        </a:xfrm>
      </p:grpSpPr>
      <p:pic>
        <p:nvPicPr>
          <p:cNvPr id="295" name="Picture 1" descr="Picture 1"/>
          <p:cNvPicPr>
            <a:picLocks noChangeAspect="1"/>
          </p:cNvPicPr>
          <p:nvPr/>
        </p:nvPicPr>
        <p:blipFill>
          <a:blip r:embed="rId2">
            <a:extLst/>
          </a:blip>
          <a:stretch>
            <a:fillRect/>
          </a:stretch>
        </p:blipFill>
        <p:spPr>
          <a:xfrm>
            <a:off x="-25400" y="1140256"/>
            <a:ext cx="24434800" cy="11435488"/>
          </a:xfrm>
          <a:prstGeom prst="rect">
            <a:avLst/>
          </a:prstGeom>
          <a:ln w="12700">
            <a:miter lim="400000"/>
          </a:ln>
        </p:spPr>
      </p:pic>
      <p:sp>
        <p:nvSpPr>
          <p:cNvPr id="297" name="Line"/>
          <p:cNvSpPr/>
          <p:nvPr/>
        </p:nvSpPr>
        <p:spPr>
          <a:xfrm>
            <a:off x="-710590" y="1156013"/>
            <a:ext cx="26251865" cy="1"/>
          </a:xfrm>
          <a:prstGeom prst="line">
            <a:avLst/>
          </a:prstGeom>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99" name="Line"/>
          <p:cNvSpPr/>
          <p:nvPr/>
        </p:nvSpPr>
        <p:spPr>
          <a:xfrm>
            <a:off x="-933933" y="12560613"/>
            <a:ext cx="26251866" cy="1"/>
          </a:xfrm>
          <a:prstGeom prst="line">
            <a:avLst/>
          </a:prstGeom>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 name="bwFalcon_Heavy_Demo_Mission_(40126461851).jpg" descr="bwFalcon_Heavy_Demo_Mission_(40126461851).jpg"/>
          <p:cNvPicPr>
            <a:picLocks noChangeAspect="1"/>
          </p:cNvPicPr>
          <p:nvPr/>
        </p:nvPicPr>
        <p:blipFill>
          <a:blip r:embed="rId2">
            <a:extLst/>
          </a:blip>
          <a:srcRect b="15361"/>
          <a:stretch>
            <a:fillRect/>
          </a:stretch>
        </p:blipFill>
        <p:spPr>
          <a:xfrm>
            <a:off x="-210261" y="12227"/>
            <a:ext cx="24804522" cy="13996148"/>
          </a:xfrm>
          <a:prstGeom prst="rect">
            <a:avLst/>
          </a:prstGeom>
          <a:ln w="12700">
            <a:miter lim="400000"/>
          </a:ln>
        </p:spPr>
      </p:pic>
      <p:sp>
        <p:nvSpPr>
          <p:cNvPr id="302" name="Rectangle"/>
          <p:cNvSpPr/>
          <p:nvPr/>
        </p:nvSpPr>
        <p:spPr>
          <a:xfrm>
            <a:off x="-88137" y="-110320"/>
            <a:ext cx="24560274" cy="13936640"/>
          </a:xfrm>
          <a:prstGeom prst="rect">
            <a:avLst/>
          </a:prstGeom>
          <a:solidFill>
            <a:srgbClr val="15989E">
              <a:alpha val="50000"/>
            </a:srgbClr>
          </a:solidFill>
          <a:ln w="12700">
            <a:miter lim="400000"/>
          </a:ln>
          <a:effectLst>
            <a:outerShdw blurRad="203200" dir="3361209" rotWithShape="0">
              <a:srgbClr val="000000">
                <a:alpha val="33176"/>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03" name="Rectangle"/>
          <p:cNvSpPr/>
          <p:nvPr/>
        </p:nvSpPr>
        <p:spPr>
          <a:xfrm>
            <a:off x="4748212" y="6226495"/>
            <a:ext cx="14887576" cy="1567658"/>
          </a:xfrm>
          <a:prstGeom prst="rect">
            <a:avLst/>
          </a:prstGeom>
          <a:solidFill>
            <a:srgbClr val="EE4C4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04" name="MOONSHOT"/>
          <p:cNvSpPr txBox="1">
            <a:spLocks noGrp="1"/>
          </p:cNvSpPr>
          <p:nvPr>
            <p:ph type="ctrTitle"/>
          </p:nvPr>
        </p:nvSpPr>
        <p:spPr>
          <a:xfrm>
            <a:off x="5189883" y="6126994"/>
            <a:ext cx="14004234" cy="2300013"/>
          </a:xfrm>
          <a:prstGeom prst="rect">
            <a:avLst/>
          </a:prstGeom>
        </p:spPr>
        <p:txBody>
          <a:bodyPr lIns="45719" tIns="45719" rIns="45719" bIns="45719" anchor="t"/>
          <a:lstStyle>
            <a:lvl1pPr defTabSz="914400">
              <a:lnSpc>
                <a:spcPct val="80000"/>
              </a:lnSpc>
              <a:defRPr sz="15000" b="1" cap="all">
                <a:solidFill>
                  <a:srgbClr val="FFFFFF"/>
                </a:solidFill>
                <a:latin typeface="Gotham"/>
                <a:ea typeface="Gotham"/>
                <a:cs typeface="Gotham"/>
                <a:sym typeface="Gotham"/>
              </a:defRPr>
            </a:lvl1pPr>
          </a:lstStyle>
          <a:p>
            <a:r>
              <a:t>MOONSHOT</a:t>
            </a:r>
          </a:p>
        </p:txBody>
      </p:sp>
      <p:sp>
        <p:nvSpPr>
          <p:cNvPr id="305" name="Importance of purpose"/>
          <p:cNvSpPr txBox="1"/>
          <p:nvPr/>
        </p:nvSpPr>
        <p:spPr>
          <a:xfrm>
            <a:off x="5803055" y="5338114"/>
            <a:ext cx="12777890" cy="8809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914400">
              <a:lnSpc>
                <a:spcPct val="80000"/>
              </a:lnSpc>
              <a:defRPr sz="4500" b="0" cap="all">
                <a:solidFill>
                  <a:srgbClr val="FFFFFF"/>
                </a:solidFill>
                <a:latin typeface="Helvetica Neue Bold Condensed"/>
                <a:ea typeface="Helvetica Neue Bold Condensed"/>
                <a:cs typeface="Helvetica Neue Bold Condensed"/>
                <a:sym typeface="Helvetica Neue Bold Condensed"/>
              </a:defRPr>
            </a:pPr>
            <a:r>
              <a:t>Importance of </a:t>
            </a:r>
            <a:r>
              <a:rPr>
                <a:solidFill>
                  <a:schemeClr val="accent4"/>
                </a:solidFill>
              </a:rPr>
              <a:t>purpose</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john-f-kennedy-jfk-diary-hitler.jpg" descr="john-f-kennedy-jfk-diary-hitler.jpg"/>
          <p:cNvPicPr>
            <a:picLocks noChangeAspect="1"/>
          </p:cNvPicPr>
          <p:nvPr/>
        </p:nvPicPr>
        <p:blipFill>
          <a:blip r:embed="rId2">
            <a:extLst/>
          </a:blip>
          <a:srcRect t="4383" b="4383"/>
          <a:stretch>
            <a:fillRect/>
          </a:stretch>
        </p:blipFill>
        <p:spPr>
          <a:xfrm>
            <a:off x="-36650" y="-317559"/>
            <a:ext cx="24683542" cy="14270156"/>
          </a:xfrm>
          <a:prstGeom prst="rect">
            <a:avLst/>
          </a:prstGeom>
          <a:ln w="12700">
            <a:miter lim="400000"/>
          </a:ln>
        </p:spPr>
      </p:pic>
      <p:sp>
        <p:nvSpPr>
          <p:cNvPr id="308" name="Rectangle"/>
          <p:cNvSpPr/>
          <p:nvPr/>
        </p:nvSpPr>
        <p:spPr>
          <a:xfrm>
            <a:off x="-88137" y="-110320"/>
            <a:ext cx="24683642" cy="13936640"/>
          </a:xfrm>
          <a:prstGeom prst="rect">
            <a:avLst/>
          </a:prstGeom>
          <a:solidFill>
            <a:srgbClr val="15989E">
              <a:alpha val="50000"/>
            </a:srgbClr>
          </a:solidFill>
          <a:ln w="12700">
            <a:miter lim="400000"/>
          </a:ln>
          <a:effectLst>
            <a:outerShdw blurRad="203200" dir="3361209" rotWithShape="0">
              <a:srgbClr val="000000">
                <a:alpha val="33176"/>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09" name="Rectangle"/>
          <p:cNvSpPr/>
          <p:nvPr/>
        </p:nvSpPr>
        <p:spPr>
          <a:xfrm>
            <a:off x="1090612" y="2987927"/>
            <a:ext cx="3614610" cy="1567657"/>
          </a:xfrm>
          <a:prstGeom prst="rect">
            <a:avLst/>
          </a:prstGeom>
          <a:solidFill>
            <a:srgbClr val="EE4C4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10" name="Rectangle"/>
          <p:cNvSpPr/>
          <p:nvPr/>
        </p:nvSpPr>
        <p:spPr>
          <a:xfrm>
            <a:off x="1090612" y="4207470"/>
            <a:ext cx="12177199" cy="1567657"/>
          </a:xfrm>
          <a:prstGeom prst="rect">
            <a:avLst/>
          </a:prstGeom>
          <a:solidFill>
            <a:srgbClr val="EE4C4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11" name="“We choose to go to the moon,&quot; the president said.…"/>
          <p:cNvSpPr txBox="1"/>
          <p:nvPr/>
        </p:nvSpPr>
        <p:spPr>
          <a:xfrm>
            <a:off x="1168504" y="6841639"/>
            <a:ext cx="14652578" cy="3886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just" defTabSz="640079">
              <a:lnSpc>
                <a:spcPct val="110000"/>
              </a:lnSpc>
              <a:spcBef>
                <a:spcPts val="1400"/>
              </a:spcBef>
              <a:defRPr sz="3500">
                <a:solidFill>
                  <a:srgbClr val="FFFFFF"/>
                </a:solidFill>
              </a:defRPr>
            </a:pPr>
            <a:r>
              <a:rPr>
                <a:solidFill>
                  <a:schemeClr val="accent4"/>
                </a:solidFill>
              </a:rPr>
              <a:t>“We choose to go to the moon,"</a:t>
            </a:r>
            <a:r>
              <a:t> </a:t>
            </a:r>
            <a:r>
              <a:rPr b="0">
                <a:latin typeface="+mn-lt"/>
                <a:ea typeface="+mn-ea"/>
                <a:cs typeface="+mn-cs"/>
                <a:sym typeface="Helvetica Neue Medium"/>
              </a:rPr>
              <a:t>the president said. </a:t>
            </a:r>
          </a:p>
          <a:p>
            <a:pPr algn="just" defTabSz="640079">
              <a:lnSpc>
                <a:spcPct val="110000"/>
              </a:lnSpc>
              <a:spcBef>
                <a:spcPts val="1400"/>
              </a:spcBef>
              <a:defRPr sz="3500">
                <a:solidFill>
                  <a:srgbClr val="FFFFFF"/>
                </a:solidFill>
              </a:defRPr>
            </a:pPr>
            <a:r>
              <a:t>"We chose to go to the moon in this decade and do the other things, not because they are easy, but because they are hard, because that goal will serve to organize and measure the best of our energies and skills, because that </a:t>
            </a:r>
            <a:r>
              <a:rPr>
                <a:solidFill>
                  <a:schemeClr val="accent4"/>
                </a:solidFill>
              </a:rPr>
              <a:t>challenge is one that we are willing to accept, one we are unwilling to postpone, and one which we intend to win</a:t>
            </a:r>
            <a:r>
              <a:t>.”</a:t>
            </a:r>
          </a:p>
        </p:txBody>
      </p:sp>
      <p:sp>
        <p:nvSpPr>
          <p:cNvPr id="312" name="9/12/62"/>
          <p:cNvSpPr txBox="1"/>
          <p:nvPr/>
        </p:nvSpPr>
        <p:spPr>
          <a:xfrm>
            <a:off x="13614136" y="4801566"/>
            <a:ext cx="5117667" cy="4810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defTabSz="914400">
              <a:lnSpc>
                <a:spcPct val="80000"/>
              </a:lnSpc>
              <a:defRPr cap="all">
                <a:solidFill>
                  <a:srgbClr val="FFFFFF"/>
                </a:solidFill>
                <a:latin typeface="Gotham"/>
                <a:ea typeface="Gotham"/>
                <a:cs typeface="Gotham"/>
                <a:sym typeface="Gotham"/>
              </a:defRPr>
            </a:lvl1pPr>
          </a:lstStyle>
          <a:p>
            <a:r>
              <a:t>9/12/62</a:t>
            </a:r>
          </a:p>
        </p:txBody>
      </p:sp>
      <p:sp>
        <p:nvSpPr>
          <p:cNvPr id="313" name="JFK…"/>
          <p:cNvSpPr txBox="1">
            <a:spLocks noGrp="1"/>
          </p:cNvSpPr>
          <p:nvPr>
            <p:ph type="ctrTitle"/>
          </p:nvPr>
        </p:nvSpPr>
        <p:spPr>
          <a:xfrm>
            <a:off x="1532283" y="3117094"/>
            <a:ext cx="13280334" cy="2610933"/>
          </a:xfrm>
          <a:prstGeom prst="rect">
            <a:avLst/>
          </a:prstGeom>
        </p:spPr>
        <p:txBody>
          <a:bodyPr lIns="45719" tIns="45719" rIns="45719" bIns="45719" anchor="t"/>
          <a:lstStyle/>
          <a:p>
            <a:pPr algn="l" defTabSz="603504">
              <a:lnSpc>
                <a:spcPct val="80000"/>
              </a:lnSpc>
              <a:defRPr sz="9900" b="1" cap="all">
                <a:solidFill>
                  <a:srgbClr val="FFFFFF"/>
                </a:solidFill>
                <a:latin typeface="Gotham"/>
                <a:ea typeface="Gotham"/>
                <a:cs typeface="Gotham"/>
                <a:sym typeface="Gotham"/>
              </a:defRPr>
            </a:pPr>
            <a:r>
              <a:t>JFK </a:t>
            </a:r>
          </a:p>
          <a:p>
            <a:pPr algn="l" defTabSz="603504">
              <a:lnSpc>
                <a:spcPct val="80000"/>
              </a:lnSpc>
              <a:defRPr sz="9900" b="1" cap="all">
                <a:solidFill>
                  <a:srgbClr val="FFFFFF"/>
                </a:solidFill>
                <a:latin typeface="Gotham"/>
                <a:ea typeface="Gotham"/>
                <a:cs typeface="Gotham"/>
                <a:sym typeface="Gotham"/>
              </a:defRPr>
            </a:pPr>
            <a:r>
              <a:t>“Moon Speech”</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5989E"/>
        </a:solidFill>
        <a:effectLst/>
      </p:bgPr>
    </p:bg>
    <p:spTree>
      <p:nvGrpSpPr>
        <p:cNvPr id="1" name=""/>
        <p:cNvGrpSpPr/>
        <p:nvPr/>
      </p:nvGrpSpPr>
      <p:grpSpPr>
        <a:xfrm>
          <a:off x="0" y="0"/>
          <a:ext cx="0" cy="0"/>
          <a:chOff x="0" y="0"/>
          <a:chExt cx="0" cy="0"/>
        </a:xfrm>
      </p:grpSpPr>
      <p:grpSp>
        <p:nvGrpSpPr>
          <p:cNvPr id="317" name="Picture 1"/>
          <p:cNvGrpSpPr/>
          <p:nvPr/>
        </p:nvGrpSpPr>
        <p:grpSpPr>
          <a:xfrm>
            <a:off x="5129642" y="874738"/>
            <a:ext cx="14124716" cy="6220531"/>
            <a:chOff x="0" y="0"/>
            <a:chExt cx="14124714" cy="6220529"/>
          </a:xfrm>
        </p:grpSpPr>
        <p:pic>
          <p:nvPicPr>
            <p:cNvPr id="316" name="Picture 1" descr="Picture 1"/>
            <p:cNvPicPr>
              <a:picLocks noChangeAspect="1"/>
            </p:cNvPicPr>
            <p:nvPr/>
          </p:nvPicPr>
          <p:blipFill>
            <a:blip r:embed="rId2">
              <a:extLst/>
            </a:blip>
            <a:srcRect l="936" r="936"/>
            <a:stretch>
              <a:fillRect/>
            </a:stretch>
          </p:blipFill>
          <p:spPr>
            <a:xfrm>
              <a:off x="215900" y="139700"/>
              <a:ext cx="13692915" cy="5661731"/>
            </a:xfrm>
            <a:prstGeom prst="rect">
              <a:avLst/>
            </a:prstGeom>
            <a:ln>
              <a:noFill/>
            </a:ln>
            <a:effectLst/>
          </p:spPr>
        </p:pic>
        <p:pic>
          <p:nvPicPr>
            <p:cNvPr id="315" name="Picture 1" descr="Picture 1"/>
            <p:cNvPicPr>
              <a:picLocks/>
            </p:cNvPicPr>
            <p:nvPr/>
          </p:nvPicPr>
          <p:blipFill>
            <a:blip r:embed="rId3">
              <a:extLst/>
            </a:blip>
            <a:stretch>
              <a:fillRect/>
            </a:stretch>
          </p:blipFill>
          <p:spPr>
            <a:xfrm>
              <a:off x="0" y="0"/>
              <a:ext cx="14124715" cy="6220531"/>
            </a:xfrm>
            <a:prstGeom prst="rect">
              <a:avLst/>
            </a:prstGeom>
            <a:effectLst/>
          </p:spPr>
        </p:pic>
      </p:grpSp>
      <p:grpSp>
        <p:nvGrpSpPr>
          <p:cNvPr id="320" name="Picture 2"/>
          <p:cNvGrpSpPr/>
          <p:nvPr/>
        </p:nvGrpSpPr>
        <p:grpSpPr>
          <a:xfrm>
            <a:off x="5139067" y="7172460"/>
            <a:ext cx="14105866" cy="6042491"/>
            <a:chOff x="0" y="0"/>
            <a:chExt cx="14105864" cy="6042489"/>
          </a:xfrm>
        </p:grpSpPr>
        <p:pic>
          <p:nvPicPr>
            <p:cNvPr id="319" name="Picture 2" descr="Picture 2"/>
            <p:cNvPicPr>
              <a:picLocks noChangeAspect="1"/>
            </p:cNvPicPr>
            <p:nvPr/>
          </p:nvPicPr>
          <p:blipFill>
            <a:blip r:embed="rId4">
              <a:extLst/>
            </a:blip>
            <a:srcRect l="1460"/>
            <a:stretch>
              <a:fillRect/>
            </a:stretch>
          </p:blipFill>
          <p:spPr>
            <a:xfrm>
              <a:off x="215900" y="139700"/>
              <a:ext cx="13674065" cy="5483690"/>
            </a:xfrm>
            <a:prstGeom prst="rect">
              <a:avLst/>
            </a:prstGeom>
            <a:ln>
              <a:noFill/>
            </a:ln>
            <a:effectLst/>
          </p:spPr>
        </p:pic>
        <p:pic>
          <p:nvPicPr>
            <p:cNvPr id="318" name="Picture 2" descr="Picture 2"/>
            <p:cNvPicPr>
              <a:picLocks/>
            </p:cNvPicPr>
            <p:nvPr/>
          </p:nvPicPr>
          <p:blipFill>
            <a:blip r:embed="rId5">
              <a:extLst/>
            </a:blip>
            <a:stretch>
              <a:fillRect/>
            </a:stretch>
          </p:blipFill>
          <p:spPr>
            <a:xfrm>
              <a:off x="0" y="0"/>
              <a:ext cx="14105865" cy="6042490"/>
            </a:xfrm>
            <a:prstGeom prst="rect">
              <a:avLst/>
            </a:prstGeom>
            <a:effectLst/>
          </p:spPr>
        </p:pic>
      </p:gr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5989E"/>
        </a:solidFill>
        <a:effectLst/>
      </p:bgPr>
    </p:bg>
    <p:spTree>
      <p:nvGrpSpPr>
        <p:cNvPr id="1" name=""/>
        <p:cNvGrpSpPr/>
        <p:nvPr/>
      </p:nvGrpSpPr>
      <p:grpSpPr>
        <a:xfrm>
          <a:off x="0" y="0"/>
          <a:ext cx="0" cy="0"/>
          <a:chOff x="0" y="0"/>
          <a:chExt cx="0" cy="0"/>
        </a:xfrm>
      </p:grpSpPr>
      <p:sp>
        <p:nvSpPr>
          <p:cNvPr id="322" name="Rectangle"/>
          <p:cNvSpPr/>
          <p:nvPr/>
        </p:nvSpPr>
        <p:spPr>
          <a:xfrm>
            <a:off x="12239307" y="-566230"/>
            <a:ext cx="12317117" cy="14848460"/>
          </a:xfrm>
          <a:prstGeom prst="rect">
            <a:avLst/>
          </a:prstGeom>
          <a:solidFill>
            <a:srgbClr val="EE4C4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325" name="0_Tack180 Carrico Plan_revised-risk assessment test done?-nameremove.jpg"/>
          <p:cNvGrpSpPr/>
          <p:nvPr/>
        </p:nvGrpSpPr>
        <p:grpSpPr>
          <a:xfrm rot="21178729">
            <a:off x="12300632" y="453285"/>
            <a:ext cx="10941451" cy="14602975"/>
            <a:chOff x="0" y="0"/>
            <a:chExt cx="10941449" cy="14602973"/>
          </a:xfrm>
        </p:grpSpPr>
        <p:pic>
          <p:nvPicPr>
            <p:cNvPr id="324" name="0_Tack180 Carrico Plan_revised-risk assessment test done?-nameremove.jpg" descr="0_Tack180 Carrico Plan_revised-risk assessment test done?-nameremove.jpg"/>
            <p:cNvPicPr>
              <a:picLocks noChangeAspect="1"/>
            </p:cNvPicPr>
            <p:nvPr/>
          </p:nvPicPr>
          <p:blipFill>
            <a:blip r:embed="rId2">
              <a:extLst/>
            </a:blip>
            <a:stretch>
              <a:fillRect/>
            </a:stretch>
          </p:blipFill>
          <p:spPr>
            <a:xfrm>
              <a:off x="12699" y="355600"/>
              <a:ext cx="10916051" cy="14133074"/>
            </a:xfrm>
            <a:prstGeom prst="rect">
              <a:avLst/>
            </a:prstGeom>
            <a:ln>
              <a:noFill/>
            </a:ln>
            <a:effectLst/>
          </p:spPr>
        </p:pic>
        <p:pic>
          <p:nvPicPr>
            <p:cNvPr id="323" name="0_Tack180 Carrico Plan_revised-risk assessment test done?-nameremove.jpg" descr="0_Tack180 Carrico Plan_revised-risk assessment test done?-nameremove.jpg"/>
            <p:cNvPicPr>
              <a:picLocks/>
            </p:cNvPicPr>
            <p:nvPr/>
          </p:nvPicPr>
          <p:blipFill>
            <a:blip r:embed="rId3">
              <a:extLst/>
            </a:blip>
            <a:stretch>
              <a:fillRect/>
            </a:stretch>
          </p:blipFill>
          <p:spPr>
            <a:xfrm>
              <a:off x="-1" y="0"/>
              <a:ext cx="10941451" cy="14602974"/>
            </a:xfrm>
            <a:prstGeom prst="rect">
              <a:avLst/>
            </a:prstGeom>
            <a:effectLst/>
          </p:spPr>
        </p:pic>
      </p:grpSp>
      <p:sp>
        <p:nvSpPr>
          <p:cNvPr id="326" name="RISK…"/>
          <p:cNvSpPr txBox="1">
            <a:spLocks noGrp="1"/>
          </p:cNvSpPr>
          <p:nvPr>
            <p:ph type="ctrTitle"/>
          </p:nvPr>
        </p:nvSpPr>
        <p:spPr>
          <a:xfrm>
            <a:off x="1700112" y="5291092"/>
            <a:ext cx="8269185" cy="3133816"/>
          </a:xfrm>
          <a:prstGeom prst="rect">
            <a:avLst/>
          </a:prstGeom>
        </p:spPr>
        <p:txBody>
          <a:bodyPr lIns="45719" tIns="45719" rIns="45719" bIns="45719" anchor="t"/>
          <a:lstStyle/>
          <a:p>
            <a:pPr algn="l" defTabSz="914400">
              <a:lnSpc>
                <a:spcPct val="80000"/>
              </a:lnSpc>
              <a:defRPr sz="8000" b="1">
                <a:solidFill>
                  <a:schemeClr val="accent4"/>
                </a:solidFill>
                <a:latin typeface="Gotham"/>
                <a:ea typeface="Gotham"/>
                <a:cs typeface="Gotham"/>
                <a:sym typeface="Gotham"/>
              </a:defRPr>
            </a:pPr>
            <a:r>
              <a:t>RISK </a:t>
            </a:r>
          </a:p>
          <a:p>
            <a:pPr algn="l" defTabSz="914400">
              <a:lnSpc>
                <a:spcPct val="80000"/>
              </a:lnSpc>
              <a:defRPr sz="8000" b="1">
                <a:solidFill>
                  <a:schemeClr val="accent4"/>
                </a:solidFill>
                <a:latin typeface="Gotham"/>
                <a:ea typeface="Gotham"/>
                <a:cs typeface="Gotham"/>
                <a:sym typeface="Gotham"/>
              </a:defRPr>
            </a:pPr>
            <a:r>
              <a:t>ASSESSMENT</a:t>
            </a:r>
          </a:p>
          <a:p>
            <a:pPr algn="l" defTabSz="914400">
              <a:lnSpc>
                <a:spcPct val="80000"/>
              </a:lnSpc>
              <a:defRPr sz="8000" b="1">
                <a:solidFill>
                  <a:srgbClr val="FFFFFF"/>
                </a:solidFill>
                <a:latin typeface="Gotham"/>
                <a:ea typeface="Gotham"/>
                <a:cs typeface="Gotham"/>
                <a:sym typeface="Gotham"/>
              </a:defRPr>
            </a:pPr>
            <a:r>
              <a:t>TESTING DONE</a:t>
            </a:r>
          </a:p>
        </p:txBody>
      </p:sp>
      <p:pic>
        <p:nvPicPr>
          <p:cNvPr id="327" name="pen.png" descr="pen.png"/>
          <p:cNvPicPr>
            <a:picLocks noChangeAspect="1"/>
          </p:cNvPicPr>
          <p:nvPr/>
        </p:nvPicPr>
        <p:blipFill>
          <a:blip r:embed="rId4">
            <a:extLst/>
          </a:blip>
          <a:stretch>
            <a:fillRect/>
          </a:stretch>
        </p:blipFill>
        <p:spPr>
          <a:xfrm>
            <a:off x="20940638" y="-548482"/>
            <a:ext cx="4876571" cy="8926898"/>
          </a:xfrm>
          <a:prstGeom prst="rect">
            <a:avLst/>
          </a:prstGeom>
          <a:ln w="12700">
            <a:miter lim="400000"/>
          </a:ln>
          <a:effectLst>
            <a:outerShdw blurRad="127000" dist="58624" dir="1995948" rotWithShape="0">
              <a:srgbClr val="000000">
                <a:alpha val="23833"/>
              </a:srgbClr>
            </a:outerShdw>
          </a:effectLst>
        </p:spPr>
      </p:pic>
      <p:sp>
        <p:nvSpPr>
          <p:cNvPr id="328" name="Krogsbøll LT,. et al.  Cochrane Database of Systematic Reviews 2012, Issue 10. Art. No.: CD009009. DOI: 10.1002/14651858.CD009009.pub2"/>
          <p:cNvSpPr txBox="1"/>
          <p:nvPr/>
        </p:nvSpPr>
        <p:spPr>
          <a:xfrm>
            <a:off x="0" y="11658144"/>
            <a:ext cx="9917304" cy="15757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200" b="0">
                <a:solidFill>
                  <a:srgbClr val="FFFFFF"/>
                </a:solidFill>
                <a:latin typeface="+mn-lt"/>
                <a:ea typeface="+mn-ea"/>
                <a:cs typeface="+mn-cs"/>
                <a:sym typeface="Helvetica Neue Medium"/>
              </a:defRPr>
            </a:lvl1pPr>
          </a:lstStyle>
          <a:p>
            <a:r>
              <a:t>Krogsbøll LT,. et al.  Cochrane Database of Systematic Reviews 2012, Issue 10. Art. No.: CD009009. DOI: 10.1002/14651858.CD009009.pub2</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5989E"/>
        </a:solidFill>
        <a:effectLst/>
      </p:bgPr>
    </p:bg>
    <p:spTree>
      <p:nvGrpSpPr>
        <p:cNvPr id="1" name=""/>
        <p:cNvGrpSpPr/>
        <p:nvPr/>
      </p:nvGrpSpPr>
      <p:grpSpPr>
        <a:xfrm>
          <a:off x="0" y="0"/>
          <a:ext cx="0" cy="0"/>
          <a:chOff x="0" y="0"/>
          <a:chExt cx="0" cy="0"/>
        </a:xfrm>
      </p:grpSpPr>
      <p:sp>
        <p:nvSpPr>
          <p:cNvPr id="330" name="RISK ASSESSMENT"/>
          <p:cNvSpPr txBox="1">
            <a:spLocks noGrp="1"/>
          </p:cNvSpPr>
          <p:nvPr>
            <p:ph type="ctrTitle"/>
          </p:nvPr>
        </p:nvSpPr>
        <p:spPr>
          <a:xfrm>
            <a:off x="4067226" y="1086479"/>
            <a:ext cx="16249548" cy="1856110"/>
          </a:xfrm>
          <a:prstGeom prst="rect">
            <a:avLst/>
          </a:prstGeom>
        </p:spPr>
        <p:txBody>
          <a:bodyPr lIns="45719" tIns="45719" rIns="45719" bIns="45719" anchor="t"/>
          <a:lstStyle>
            <a:lvl1pPr defTabSz="914400">
              <a:lnSpc>
                <a:spcPct val="80000"/>
              </a:lnSpc>
              <a:defRPr sz="13000" b="1" cap="all">
                <a:solidFill>
                  <a:srgbClr val="FFFFFF"/>
                </a:solidFill>
                <a:latin typeface="Gotham"/>
                <a:ea typeface="Gotham"/>
                <a:cs typeface="Gotham"/>
                <a:sym typeface="Gotham"/>
              </a:defRPr>
            </a:lvl1pPr>
          </a:lstStyle>
          <a:p>
            <a:r>
              <a:t>RISK ASSESSMENT</a:t>
            </a:r>
          </a:p>
        </p:txBody>
      </p:sp>
      <p:pic>
        <p:nvPicPr>
          <p:cNvPr id="331" name="pushpulling.png" descr="pushpulling.png"/>
          <p:cNvPicPr>
            <a:picLocks noChangeAspect="1"/>
          </p:cNvPicPr>
          <p:nvPr/>
        </p:nvPicPr>
        <p:blipFill>
          <a:blip r:embed="rId2">
            <a:extLst/>
          </a:blip>
          <a:srcRect r="4008"/>
          <a:stretch>
            <a:fillRect/>
          </a:stretch>
        </p:blipFill>
        <p:spPr>
          <a:xfrm>
            <a:off x="4610742" y="1233498"/>
            <a:ext cx="19807310" cy="12423973"/>
          </a:xfrm>
          <a:prstGeom prst="rect">
            <a:avLst/>
          </a:prstGeom>
          <a:ln w="12700">
            <a:miter lim="400000"/>
          </a:ln>
        </p:spPr>
      </p:pic>
      <p:sp>
        <p:nvSpPr>
          <p:cNvPr id="332" name="GOALS"/>
          <p:cNvSpPr txBox="1"/>
          <p:nvPr/>
        </p:nvSpPr>
        <p:spPr>
          <a:xfrm>
            <a:off x="2358684" y="9198820"/>
            <a:ext cx="3702252" cy="1856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914400">
              <a:lnSpc>
                <a:spcPct val="80000"/>
              </a:lnSpc>
              <a:defRPr sz="8000" b="0">
                <a:solidFill>
                  <a:schemeClr val="accent4"/>
                </a:solidFill>
                <a:latin typeface="Helvetica Neue Bold Condensed"/>
                <a:ea typeface="Helvetica Neue Bold Condensed"/>
                <a:cs typeface="Helvetica Neue Bold Condensed"/>
                <a:sym typeface="Helvetica Neue Bold Condensed"/>
              </a:defRPr>
            </a:lvl1pPr>
          </a:lstStyle>
          <a:p>
            <a:r>
              <a:t>GOALS</a:t>
            </a:r>
          </a:p>
        </p:txBody>
      </p:sp>
      <p:sp>
        <p:nvSpPr>
          <p:cNvPr id="333" name="RISKS"/>
          <p:cNvSpPr txBox="1"/>
          <p:nvPr/>
        </p:nvSpPr>
        <p:spPr>
          <a:xfrm>
            <a:off x="16437810" y="9198820"/>
            <a:ext cx="3702252" cy="1856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914400">
              <a:lnSpc>
                <a:spcPct val="80000"/>
              </a:lnSpc>
              <a:defRPr sz="8000" b="0">
                <a:solidFill>
                  <a:schemeClr val="accent4"/>
                </a:solidFill>
                <a:latin typeface="Helvetica Neue Bold Condensed"/>
                <a:ea typeface="Helvetica Neue Bold Condensed"/>
                <a:cs typeface="Helvetica Neue Bold Condensed"/>
                <a:sym typeface="Helvetica Neue Bold Condensed"/>
              </a:defRPr>
            </a:lvl1pPr>
          </a:lstStyle>
          <a:p>
            <a:r>
              <a:t>RISKS</a:t>
            </a:r>
          </a:p>
        </p:txBody>
      </p:sp>
      <p:sp>
        <p:nvSpPr>
          <p:cNvPr id="339" name="Connection Line"/>
          <p:cNvSpPr/>
          <p:nvPr/>
        </p:nvSpPr>
        <p:spPr>
          <a:xfrm>
            <a:off x="15329420" y="4779582"/>
            <a:ext cx="2793956" cy="1845768"/>
          </a:xfrm>
          <a:custGeom>
            <a:avLst/>
            <a:gdLst/>
            <a:ahLst/>
            <a:cxnLst>
              <a:cxn ang="0">
                <a:pos x="wd2" y="hd2"/>
              </a:cxn>
              <a:cxn ang="5400000">
                <a:pos x="wd2" y="hd2"/>
              </a:cxn>
              <a:cxn ang="10800000">
                <a:pos x="wd2" y="hd2"/>
              </a:cxn>
              <a:cxn ang="16200000">
                <a:pos x="wd2" y="hd2"/>
              </a:cxn>
            </a:cxnLst>
            <a:rect l="0" t="0" r="r" b="b"/>
            <a:pathLst>
              <a:path w="21600" h="17763" extrusionOk="0">
                <a:moveTo>
                  <a:pt x="0" y="2939"/>
                </a:moveTo>
                <a:cubicBezTo>
                  <a:pt x="11294" y="-3837"/>
                  <a:pt x="18494" y="1104"/>
                  <a:pt x="21600" y="17763"/>
                </a:cubicBezTo>
              </a:path>
            </a:pathLst>
          </a:custGeom>
          <a:ln w="63500" cap="rnd">
            <a:solidFill>
              <a:srgbClr val="F9D33F"/>
            </a:solidFill>
            <a:custDash>
              <a:ds d="100000" sp="200000"/>
            </a:custDash>
            <a:headEnd type="triangle"/>
          </a:ln>
        </p:spPr>
        <p:txBody>
          <a:bodyPr/>
          <a:lstStyle/>
          <a:p>
            <a:endParaRPr/>
          </a:p>
        </p:txBody>
      </p:sp>
      <p:sp>
        <p:nvSpPr>
          <p:cNvPr id="336" name="Line"/>
          <p:cNvSpPr/>
          <p:nvPr/>
        </p:nvSpPr>
        <p:spPr>
          <a:xfrm>
            <a:off x="2963879" y="3009226"/>
            <a:ext cx="18456242" cy="1"/>
          </a:xfrm>
          <a:prstGeom prst="line">
            <a:avLst/>
          </a:prstGeom>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37" name="Identifying unique risks"/>
          <p:cNvSpPr txBox="1"/>
          <p:nvPr/>
        </p:nvSpPr>
        <p:spPr>
          <a:xfrm>
            <a:off x="17083800" y="10742605"/>
            <a:ext cx="5087367" cy="13333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lnSpc>
                <a:spcPts val="5900"/>
              </a:lnSpc>
              <a:spcBef>
                <a:spcPts val="1200"/>
              </a:spcBef>
              <a:defRPr sz="3500" b="0" i="1">
                <a:solidFill>
                  <a:srgbClr val="FFFFFF"/>
                </a:solidFill>
                <a:latin typeface="+mn-lt"/>
                <a:ea typeface="+mn-ea"/>
                <a:cs typeface="+mn-cs"/>
                <a:sym typeface="Helvetica Neue Medium"/>
              </a:defRPr>
            </a:lvl1pPr>
          </a:lstStyle>
          <a:p>
            <a:r>
              <a:t>Identifying unique risks </a:t>
            </a:r>
          </a:p>
        </p:txBody>
      </p:sp>
      <p:sp>
        <p:nvSpPr>
          <p:cNvPr id="338" name="Making changes"/>
          <p:cNvSpPr txBox="1"/>
          <p:nvPr/>
        </p:nvSpPr>
        <p:spPr>
          <a:xfrm>
            <a:off x="1954309" y="10742605"/>
            <a:ext cx="3597848" cy="13333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defTabSz="457200">
              <a:lnSpc>
                <a:spcPts val="5900"/>
              </a:lnSpc>
              <a:spcBef>
                <a:spcPts val="1200"/>
              </a:spcBef>
              <a:defRPr sz="3500" b="0" i="1">
                <a:solidFill>
                  <a:srgbClr val="FFFFFF"/>
                </a:solidFill>
                <a:latin typeface="+mn-lt"/>
                <a:ea typeface="+mn-ea"/>
                <a:cs typeface="+mn-cs"/>
                <a:sym typeface="Helvetica Neue Medium"/>
              </a:defRPr>
            </a:lvl1pPr>
          </a:lstStyle>
          <a:p>
            <a:r>
              <a:t>Making changes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averageguy3_2.jpg" descr="averageguy3_2.jpg"/>
          <p:cNvPicPr>
            <a:picLocks noChangeAspect="1"/>
          </p:cNvPicPr>
          <p:nvPr/>
        </p:nvPicPr>
        <p:blipFill>
          <a:blip r:embed="rId2">
            <a:extLst/>
          </a:blip>
          <a:srcRect/>
          <a:stretch>
            <a:fillRect/>
          </a:stretch>
        </p:blipFill>
        <p:spPr>
          <a:xfrm>
            <a:off x="13494120" y="-95647"/>
            <a:ext cx="11699887" cy="13907265"/>
          </a:xfrm>
          <a:prstGeom prst="rect">
            <a:avLst/>
          </a:prstGeom>
          <a:ln w="12700">
            <a:miter lim="400000"/>
          </a:ln>
        </p:spPr>
      </p:pic>
      <p:sp>
        <p:nvSpPr>
          <p:cNvPr id="123" name="Rectangle"/>
          <p:cNvSpPr/>
          <p:nvPr/>
        </p:nvSpPr>
        <p:spPr>
          <a:xfrm>
            <a:off x="-88137" y="-110320"/>
            <a:ext cx="17098830" cy="13936640"/>
          </a:xfrm>
          <a:prstGeom prst="rect">
            <a:avLst/>
          </a:prstGeom>
          <a:solidFill>
            <a:srgbClr val="15989E"/>
          </a:solidFill>
          <a:ln w="12700">
            <a:miter lim="400000"/>
          </a:ln>
          <a:effectLst>
            <a:outerShdw blurRad="203200" dir="3361209" rotWithShape="0">
              <a:srgbClr val="000000">
                <a:alpha val="36077"/>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4" name="Why do we need a…"/>
          <p:cNvSpPr txBox="1">
            <a:spLocks noGrp="1"/>
          </p:cNvSpPr>
          <p:nvPr>
            <p:ph type="ctrTitle"/>
          </p:nvPr>
        </p:nvSpPr>
        <p:spPr>
          <a:xfrm>
            <a:off x="2185571" y="4272508"/>
            <a:ext cx="12551414" cy="5170984"/>
          </a:xfrm>
          <a:prstGeom prst="rect">
            <a:avLst/>
          </a:prstGeom>
        </p:spPr>
        <p:txBody>
          <a:bodyPr lIns="45719" tIns="45719" rIns="45719" bIns="45719"/>
          <a:lstStyle/>
          <a:p>
            <a:pPr algn="l" defTabSz="768095">
              <a:lnSpc>
                <a:spcPct val="80000"/>
              </a:lnSpc>
              <a:defRPr sz="12599" cap="all">
                <a:solidFill>
                  <a:srgbClr val="FFFFFF"/>
                </a:solidFill>
                <a:latin typeface="Helvetica Neue Bold Condensed"/>
                <a:ea typeface="Helvetica Neue Bold Condensed"/>
                <a:cs typeface="Helvetica Neue Bold Condensed"/>
                <a:sym typeface="Helvetica Neue Bold Condensed"/>
              </a:defRPr>
            </a:pPr>
            <a:r>
              <a:t>Why do we need a </a:t>
            </a:r>
          </a:p>
          <a:p>
            <a:pPr algn="l" defTabSz="768095">
              <a:lnSpc>
                <a:spcPct val="80000"/>
              </a:lnSpc>
              <a:defRPr sz="12599" cap="all">
                <a:solidFill>
                  <a:schemeClr val="accent4"/>
                </a:solidFill>
                <a:latin typeface="Helvetica Neue Bold Condensed"/>
                <a:ea typeface="Helvetica Neue Bold Condensed"/>
                <a:cs typeface="Helvetica Neue Bold Condensed"/>
                <a:sym typeface="Helvetica Neue Bold Condensed"/>
              </a:defRPr>
            </a:pPr>
            <a:r>
              <a:t>unique approach </a:t>
            </a:r>
          </a:p>
          <a:p>
            <a:pPr algn="l" defTabSz="768095">
              <a:lnSpc>
                <a:spcPct val="80000"/>
              </a:lnSpc>
              <a:defRPr sz="12599" cap="all">
                <a:solidFill>
                  <a:srgbClr val="FFFFFF"/>
                </a:solidFill>
                <a:latin typeface="Helvetica Neue Bold Condensed"/>
                <a:ea typeface="Helvetica Neue Bold Condensed"/>
                <a:cs typeface="Helvetica Neue Bold Condensed"/>
                <a:sym typeface="Helvetica Neue Bold Condensed"/>
              </a:defRPr>
            </a:pPr>
            <a:r>
              <a:t>to men’s health?</a:t>
            </a:r>
          </a:p>
        </p:txBody>
      </p:sp>
      <p:sp>
        <p:nvSpPr>
          <p:cNvPr id="126" name="Line"/>
          <p:cNvSpPr/>
          <p:nvPr/>
        </p:nvSpPr>
        <p:spPr>
          <a:xfrm>
            <a:off x="1910430" y="7594913"/>
            <a:ext cx="12449815" cy="1"/>
          </a:xfrm>
          <a:prstGeom prst="line">
            <a:avLst/>
          </a:prstGeom>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p:cNvSpPr/>
          <p:nvPr/>
        </p:nvSpPr>
        <p:spPr>
          <a:xfrm>
            <a:off x="4697412" y="-249933"/>
            <a:ext cx="20121167" cy="14336714"/>
          </a:xfrm>
          <a:prstGeom prst="rect">
            <a:avLst/>
          </a:prstGeom>
          <a:solidFill>
            <a:srgbClr val="EAEAE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42" name="Rectangle"/>
          <p:cNvSpPr/>
          <p:nvPr/>
        </p:nvSpPr>
        <p:spPr>
          <a:xfrm>
            <a:off x="-210956" y="-110320"/>
            <a:ext cx="11458120" cy="13936640"/>
          </a:xfrm>
          <a:prstGeom prst="rect">
            <a:avLst/>
          </a:prstGeom>
          <a:solidFill>
            <a:srgbClr val="15989E"/>
          </a:solidFill>
          <a:ln w="12700">
            <a:miter lim="400000"/>
          </a:ln>
          <a:effectLst>
            <a:outerShdw blurRad="203200" dir="3361209" rotWithShape="0">
              <a:srgbClr val="000000">
                <a:alpha val="36077"/>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343" name="toolbox.png" descr="toolbox.png"/>
          <p:cNvPicPr>
            <a:picLocks noChangeAspect="1"/>
          </p:cNvPicPr>
          <p:nvPr/>
        </p:nvPicPr>
        <p:blipFill>
          <a:blip r:embed="rId2">
            <a:extLst/>
          </a:blip>
          <a:srcRect b="12812"/>
          <a:stretch>
            <a:fillRect/>
          </a:stretch>
        </p:blipFill>
        <p:spPr>
          <a:xfrm>
            <a:off x="8559800" y="-1112855"/>
            <a:ext cx="16180867" cy="14107763"/>
          </a:xfrm>
          <a:prstGeom prst="rect">
            <a:avLst/>
          </a:prstGeom>
          <a:ln w="12700">
            <a:miter lim="400000"/>
          </a:ln>
          <a:effectLst>
            <a:outerShdw blurRad="38100" dist="98380" dir="3361209" rotWithShape="0">
              <a:srgbClr val="000000">
                <a:alpha val="5827"/>
              </a:srgbClr>
            </a:outerShdw>
          </a:effectLst>
        </p:spPr>
      </p:pic>
      <p:sp>
        <p:nvSpPr>
          <p:cNvPr id="344" name="ID RISK"/>
          <p:cNvSpPr/>
          <p:nvPr/>
        </p:nvSpPr>
        <p:spPr>
          <a:xfrm rot="5400000">
            <a:off x="19471484" y="8502818"/>
            <a:ext cx="2187309" cy="1498230"/>
          </a:xfrm>
          <a:prstGeom prst="rect">
            <a:avLst/>
          </a:prstGeom>
          <a:solidFill>
            <a:srgbClr val="21989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b="0">
                <a:solidFill>
                  <a:srgbClr val="FFFFFF"/>
                </a:solidFill>
                <a:latin typeface="Helvetica Neue Bold Condensed"/>
                <a:ea typeface="Helvetica Neue Bold Condensed"/>
                <a:cs typeface="Helvetica Neue Bold Condensed"/>
                <a:sym typeface="Helvetica Neue Bold Condensed"/>
              </a:defRPr>
            </a:lvl1pPr>
          </a:lstStyle>
          <a:p>
            <a:r>
              <a:t>ID RISK</a:t>
            </a:r>
          </a:p>
        </p:txBody>
      </p:sp>
      <p:sp>
        <p:nvSpPr>
          <p:cNvPr id="345" name="COMMUNITY"/>
          <p:cNvSpPr/>
          <p:nvPr/>
        </p:nvSpPr>
        <p:spPr>
          <a:xfrm rot="5400000">
            <a:off x="16799027" y="9097512"/>
            <a:ext cx="3155911" cy="1277444"/>
          </a:xfrm>
          <a:prstGeom prst="rect">
            <a:avLst/>
          </a:prstGeom>
          <a:solidFill>
            <a:srgbClr val="21989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b="0">
                <a:solidFill>
                  <a:srgbClr val="FFFFFF"/>
                </a:solidFill>
                <a:latin typeface="Helvetica Neue Bold Condensed"/>
                <a:ea typeface="Helvetica Neue Bold Condensed"/>
                <a:cs typeface="Helvetica Neue Bold Condensed"/>
                <a:sym typeface="Helvetica Neue Bold Condensed"/>
              </a:defRPr>
            </a:lvl1pPr>
          </a:lstStyle>
          <a:p>
            <a:r>
              <a:t>COMMUNITY</a:t>
            </a:r>
          </a:p>
        </p:txBody>
      </p:sp>
      <p:sp>
        <p:nvSpPr>
          <p:cNvPr id="346" name="MEASURE"/>
          <p:cNvSpPr/>
          <p:nvPr/>
        </p:nvSpPr>
        <p:spPr>
          <a:xfrm rot="5400000">
            <a:off x="11450735" y="8723403"/>
            <a:ext cx="2628478" cy="1498230"/>
          </a:xfrm>
          <a:prstGeom prst="rect">
            <a:avLst/>
          </a:prstGeom>
          <a:solidFill>
            <a:srgbClr val="21989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b="0">
                <a:solidFill>
                  <a:srgbClr val="FFFFFF"/>
                </a:solidFill>
                <a:latin typeface="Helvetica Neue Bold Condensed"/>
                <a:ea typeface="Helvetica Neue Bold Condensed"/>
                <a:cs typeface="Helvetica Neue Bold Condensed"/>
                <a:sym typeface="Helvetica Neue Bold Condensed"/>
              </a:defRPr>
            </a:lvl1pPr>
          </a:lstStyle>
          <a:p>
            <a:r>
              <a:t>MEASURE</a:t>
            </a:r>
          </a:p>
        </p:txBody>
      </p:sp>
      <p:sp>
        <p:nvSpPr>
          <p:cNvPr id="347" name="GOAL SETTING"/>
          <p:cNvSpPr/>
          <p:nvPr/>
        </p:nvSpPr>
        <p:spPr>
          <a:xfrm rot="5400000">
            <a:off x="12802965" y="9036752"/>
            <a:ext cx="2628479" cy="871532"/>
          </a:xfrm>
          <a:prstGeom prst="rect">
            <a:avLst/>
          </a:prstGeom>
          <a:solidFill>
            <a:srgbClr val="21989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b="0">
                <a:solidFill>
                  <a:srgbClr val="FFFFFF"/>
                </a:solidFill>
                <a:latin typeface="Helvetica Neue Bold Condensed"/>
                <a:ea typeface="Helvetica Neue Bold Condensed"/>
                <a:cs typeface="Helvetica Neue Bold Condensed"/>
                <a:sym typeface="Helvetica Neue Bold Condensed"/>
              </a:defRPr>
            </a:lvl1pPr>
          </a:lstStyle>
          <a:p>
            <a:r>
              <a:t>GOAL SETTING</a:t>
            </a:r>
          </a:p>
        </p:txBody>
      </p:sp>
      <p:sp>
        <p:nvSpPr>
          <p:cNvPr id="348" name="COMPETITION"/>
          <p:cNvSpPr/>
          <p:nvPr/>
        </p:nvSpPr>
        <p:spPr>
          <a:xfrm rot="5400000">
            <a:off x="13841846" y="9036752"/>
            <a:ext cx="2628478" cy="871532"/>
          </a:xfrm>
          <a:prstGeom prst="rect">
            <a:avLst/>
          </a:prstGeom>
          <a:solidFill>
            <a:srgbClr val="21989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b="0">
                <a:solidFill>
                  <a:srgbClr val="FFFFFF"/>
                </a:solidFill>
                <a:latin typeface="Helvetica Neue Bold Condensed"/>
                <a:ea typeface="Helvetica Neue Bold Condensed"/>
                <a:cs typeface="Helvetica Neue Bold Condensed"/>
                <a:sym typeface="Helvetica Neue Bold Condensed"/>
              </a:defRPr>
            </a:lvl1pPr>
          </a:lstStyle>
          <a:p>
            <a:r>
              <a:t>COMPETITION</a:t>
            </a:r>
          </a:p>
        </p:txBody>
      </p:sp>
      <p:sp>
        <p:nvSpPr>
          <p:cNvPr id="349" name="PURPOSE"/>
          <p:cNvSpPr/>
          <p:nvPr/>
        </p:nvSpPr>
        <p:spPr>
          <a:xfrm rot="5400000">
            <a:off x="14747952" y="9425460"/>
            <a:ext cx="3804688" cy="1270324"/>
          </a:xfrm>
          <a:prstGeom prst="rect">
            <a:avLst/>
          </a:prstGeom>
          <a:solidFill>
            <a:srgbClr val="21989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a:defRPr sz="5000" b="0">
                <a:solidFill>
                  <a:srgbClr val="F9D33F"/>
                </a:solidFill>
                <a:latin typeface="Helvetica Neue Bold Condensed"/>
                <a:ea typeface="Helvetica Neue Bold Condensed"/>
                <a:cs typeface="Helvetica Neue Bold Condensed"/>
                <a:sym typeface="Helvetica Neue Bold Condensed"/>
              </a:defRPr>
            </a:lvl1pPr>
          </a:lstStyle>
          <a:p>
            <a:r>
              <a:t>PURPOSE</a:t>
            </a:r>
          </a:p>
        </p:txBody>
      </p:sp>
      <p:sp>
        <p:nvSpPr>
          <p:cNvPr id="350" name="Rectangle"/>
          <p:cNvSpPr/>
          <p:nvPr/>
        </p:nvSpPr>
        <p:spPr>
          <a:xfrm>
            <a:off x="878377" y="5144066"/>
            <a:ext cx="3336614" cy="2101390"/>
          </a:xfrm>
          <a:prstGeom prst="rect">
            <a:avLst/>
          </a:prstGeom>
          <a:solidFill>
            <a:srgbClr val="EE4C4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51" name="Rectangle"/>
          <p:cNvSpPr/>
          <p:nvPr/>
        </p:nvSpPr>
        <p:spPr>
          <a:xfrm>
            <a:off x="878377" y="6704044"/>
            <a:ext cx="9159436" cy="1901716"/>
          </a:xfrm>
          <a:prstGeom prst="rect">
            <a:avLst/>
          </a:prstGeom>
          <a:solidFill>
            <a:srgbClr val="EE4C4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52" name="The…"/>
          <p:cNvSpPr txBox="1">
            <a:spLocks noGrp="1"/>
          </p:cNvSpPr>
          <p:nvPr>
            <p:ph type="ctrTitle"/>
          </p:nvPr>
        </p:nvSpPr>
        <p:spPr>
          <a:xfrm>
            <a:off x="1159014" y="5179327"/>
            <a:ext cx="14628881" cy="3478194"/>
          </a:xfrm>
          <a:prstGeom prst="rect">
            <a:avLst/>
          </a:prstGeom>
        </p:spPr>
        <p:txBody>
          <a:bodyPr lIns="45719" tIns="45719" rIns="45719" bIns="45719" anchor="ctr"/>
          <a:lstStyle/>
          <a:p>
            <a:pPr algn="l" defTabSz="612648">
              <a:lnSpc>
                <a:spcPct val="80000"/>
              </a:lnSpc>
              <a:defRPr sz="8710" b="1" cap="all">
                <a:solidFill>
                  <a:srgbClr val="FFFFFF"/>
                </a:solidFill>
                <a:latin typeface="Gotham"/>
                <a:ea typeface="Gotham"/>
                <a:cs typeface="Gotham"/>
                <a:sym typeface="Gotham"/>
              </a:defRPr>
            </a:pPr>
            <a:r>
              <a:t>The</a:t>
            </a:r>
          </a:p>
          <a:p>
            <a:pPr algn="l" defTabSz="612648">
              <a:lnSpc>
                <a:spcPct val="80000"/>
              </a:lnSpc>
              <a:defRPr sz="8710" b="1" cap="all">
                <a:solidFill>
                  <a:srgbClr val="FFFFFF"/>
                </a:solidFill>
                <a:latin typeface="Gotham"/>
                <a:ea typeface="Gotham"/>
                <a:cs typeface="Gotham"/>
                <a:sym typeface="Gotham"/>
              </a:defRPr>
            </a:pPr>
            <a:r>
              <a:t>Man</a:t>
            </a:r>
          </a:p>
          <a:p>
            <a:pPr algn="l" defTabSz="612648">
              <a:lnSpc>
                <a:spcPct val="80000"/>
              </a:lnSpc>
              <a:defRPr sz="8710" b="1" cap="all">
                <a:solidFill>
                  <a:srgbClr val="FFFFFF"/>
                </a:solidFill>
                <a:latin typeface="Gotham"/>
                <a:ea typeface="Gotham"/>
                <a:cs typeface="Gotham"/>
                <a:sym typeface="Gotham"/>
              </a:defRPr>
            </a:pPr>
            <a:r>
              <a:t>TOOLkit</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5989E"/>
        </a:solidFill>
        <a:effectLst/>
      </p:bgPr>
    </p:bg>
    <p:spTree>
      <p:nvGrpSpPr>
        <p:cNvPr id="1" name=""/>
        <p:cNvGrpSpPr/>
        <p:nvPr/>
      </p:nvGrpSpPr>
      <p:grpSpPr>
        <a:xfrm>
          <a:off x="0" y="0"/>
          <a:ext cx="0" cy="0"/>
          <a:chOff x="0" y="0"/>
          <a:chExt cx="0" cy="0"/>
        </a:xfrm>
      </p:grpSpPr>
      <p:pic>
        <p:nvPicPr>
          <p:cNvPr id="354" name="fitbit.jpg" descr="fitbit.jpg"/>
          <p:cNvPicPr>
            <a:picLocks noChangeAspect="1"/>
          </p:cNvPicPr>
          <p:nvPr/>
        </p:nvPicPr>
        <p:blipFill>
          <a:blip r:embed="rId2">
            <a:extLst/>
          </a:blip>
          <a:srcRect l="1742" t="28660" r="2394" b="14987"/>
          <a:stretch>
            <a:fillRect/>
          </a:stretch>
        </p:blipFill>
        <p:spPr>
          <a:xfrm>
            <a:off x="-362149" y="4100799"/>
            <a:ext cx="24938552" cy="9760360"/>
          </a:xfrm>
          <a:prstGeom prst="rect">
            <a:avLst/>
          </a:prstGeom>
          <a:ln w="12700">
            <a:miter lim="400000"/>
          </a:ln>
          <a:effectLst>
            <a:outerShdw blurRad="127000" dist="209556" dir="7234088" rotWithShape="0">
              <a:srgbClr val="000000">
                <a:alpha val="19202"/>
              </a:srgbClr>
            </a:outerShdw>
          </a:effectLst>
        </p:spPr>
      </p:pic>
      <p:sp>
        <p:nvSpPr>
          <p:cNvPr id="356" name="Line"/>
          <p:cNvSpPr/>
          <p:nvPr/>
        </p:nvSpPr>
        <p:spPr>
          <a:xfrm>
            <a:off x="2963879" y="3009226"/>
            <a:ext cx="18456242" cy="1"/>
          </a:xfrm>
          <a:prstGeom prst="line">
            <a:avLst/>
          </a:prstGeom>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57" name="MEASUREMENT"/>
          <p:cNvSpPr txBox="1"/>
          <p:nvPr/>
        </p:nvSpPr>
        <p:spPr>
          <a:xfrm>
            <a:off x="4067226" y="1086479"/>
            <a:ext cx="16249548" cy="1856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914400">
              <a:lnSpc>
                <a:spcPct val="80000"/>
              </a:lnSpc>
              <a:defRPr sz="13000" cap="all">
                <a:solidFill>
                  <a:srgbClr val="FFFFFF"/>
                </a:solidFill>
                <a:latin typeface="Gotham"/>
                <a:ea typeface="Gotham"/>
                <a:cs typeface="Gotham"/>
                <a:sym typeface="Gotham"/>
              </a:defRPr>
            </a:lvl1pPr>
          </a:lstStyle>
          <a:p>
            <a:r>
              <a:t>MEASUREMENT</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5989E"/>
        </a:solidFill>
        <a:effectLst/>
      </p:bgPr>
    </p:bg>
    <p:spTree>
      <p:nvGrpSpPr>
        <p:cNvPr id="1" name=""/>
        <p:cNvGrpSpPr/>
        <p:nvPr/>
      </p:nvGrpSpPr>
      <p:grpSpPr>
        <a:xfrm>
          <a:off x="0" y="0"/>
          <a:ext cx="0" cy="0"/>
          <a:chOff x="0" y="0"/>
          <a:chExt cx="0" cy="0"/>
        </a:xfrm>
      </p:grpSpPr>
      <p:sp>
        <p:nvSpPr>
          <p:cNvPr id="359" name="ACCOUNTABILITY AND SUPPORT"/>
          <p:cNvSpPr txBox="1">
            <a:spLocks noGrp="1"/>
          </p:cNvSpPr>
          <p:nvPr>
            <p:ph type="ctrTitle"/>
          </p:nvPr>
        </p:nvSpPr>
        <p:spPr>
          <a:xfrm>
            <a:off x="982785" y="808234"/>
            <a:ext cx="22418430" cy="1013499"/>
          </a:xfrm>
          <a:prstGeom prst="rect">
            <a:avLst/>
          </a:prstGeom>
        </p:spPr>
        <p:txBody>
          <a:bodyPr lIns="45719" tIns="45719" rIns="45719" bIns="45719" anchor="t"/>
          <a:lstStyle>
            <a:lvl1pPr defTabSz="822959">
              <a:lnSpc>
                <a:spcPct val="80000"/>
              </a:lnSpc>
              <a:defRPr sz="7200" b="1" cap="all">
                <a:solidFill>
                  <a:srgbClr val="FFFFFF"/>
                </a:solidFill>
                <a:latin typeface="Gotham"/>
                <a:ea typeface="Gotham"/>
                <a:cs typeface="Gotham"/>
                <a:sym typeface="Gotham"/>
              </a:defRPr>
            </a:lvl1pPr>
          </a:lstStyle>
          <a:p>
            <a:r>
              <a:t>ACCOUNTABILITY AND SUPPORT</a:t>
            </a:r>
          </a:p>
        </p:txBody>
      </p:sp>
      <p:sp>
        <p:nvSpPr>
          <p:cNvPr id="361" name="Line"/>
          <p:cNvSpPr/>
          <p:nvPr/>
        </p:nvSpPr>
        <p:spPr>
          <a:xfrm>
            <a:off x="3942396" y="2073190"/>
            <a:ext cx="16499207" cy="1"/>
          </a:xfrm>
          <a:prstGeom prst="line">
            <a:avLst/>
          </a:prstGeom>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364" name="Content Placeholder 3"/>
          <p:cNvGrpSpPr/>
          <p:nvPr/>
        </p:nvGrpSpPr>
        <p:grpSpPr>
          <a:xfrm>
            <a:off x="4691318" y="2638219"/>
            <a:ext cx="15001364" cy="10471562"/>
            <a:chOff x="0" y="0"/>
            <a:chExt cx="15001363" cy="10471560"/>
          </a:xfrm>
        </p:grpSpPr>
        <p:pic>
          <p:nvPicPr>
            <p:cNvPr id="363" name="Content Placeholder 3" descr="Content Placeholder 3"/>
            <p:cNvPicPr>
              <a:picLocks noChangeAspect="1"/>
            </p:cNvPicPr>
            <p:nvPr/>
          </p:nvPicPr>
          <p:blipFill>
            <a:blip r:embed="rId2">
              <a:extLst/>
            </a:blip>
            <a:stretch>
              <a:fillRect/>
            </a:stretch>
          </p:blipFill>
          <p:spPr>
            <a:xfrm>
              <a:off x="215900" y="139700"/>
              <a:ext cx="14569564" cy="9912761"/>
            </a:xfrm>
            <a:prstGeom prst="rect">
              <a:avLst/>
            </a:prstGeom>
            <a:ln>
              <a:noFill/>
            </a:ln>
            <a:effectLst/>
          </p:spPr>
        </p:pic>
        <p:pic>
          <p:nvPicPr>
            <p:cNvPr id="362" name="Content Placeholder 3" descr="Content Placeholder 3"/>
            <p:cNvPicPr>
              <a:picLocks/>
            </p:cNvPicPr>
            <p:nvPr/>
          </p:nvPicPr>
          <p:blipFill>
            <a:blip r:embed="rId3">
              <a:extLst/>
            </a:blip>
            <a:stretch>
              <a:fillRect/>
            </a:stretch>
          </p:blipFill>
          <p:spPr>
            <a:xfrm>
              <a:off x="0" y="0"/>
              <a:ext cx="15001364" cy="10471561"/>
            </a:xfrm>
            <a:prstGeom prst="rect">
              <a:avLst/>
            </a:prstGeom>
            <a:effectLst/>
          </p:spPr>
        </p:pic>
      </p:gr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5989E"/>
        </a:solidFill>
        <a:effectLst/>
      </p:bgPr>
    </p:bg>
    <p:spTree>
      <p:nvGrpSpPr>
        <p:cNvPr id="1" name=""/>
        <p:cNvGrpSpPr/>
        <p:nvPr/>
      </p:nvGrpSpPr>
      <p:grpSpPr>
        <a:xfrm>
          <a:off x="0" y="0"/>
          <a:ext cx="0" cy="0"/>
          <a:chOff x="0" y="0"/>
          <a:chExt cx="0" cy="0"/>
        </a:xfrm>
      </p:grpSpPr>
      <p:sp>
        <p:nvSpPr>
          <p:cNvPr id="366" name="of competition…"/>
          <p:cNvSpPr txBox="1"/>
          <p:nvPr/>
        </p:nvSpPr>
        <p:spPr>
          <a:xfrm>
            <a:off x="1173497" y="7420292"/>
            <a:ext cx="8721404" cy="2273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lgn="l" defTabSz="914400">
              <a:lnSpc>
                <a:spcPct val="80000"/>
              </a:lnSpc>
              <a:defRPr sz="7000" b="0" cap="all">
                <a:solidFill>
                  <a:schemeClr val="accent4"/>
                </a:solidFill>
                <a:latin typeface="Helvetica Neue Bold Condensed"/>
                <a:ea typeface="Helvetica Neue Bold Condensed"/>
                <a:cs typeface="Helvetica Neue Bold Condensed"/>
                <a:sym typeface="Helvetica Neue Bold Condensed"/>
              </a:defRPr>
            </a:pPr>
            <a:r>
              <a:t>of competition </a:t>
            </a:r>
          </a:p>
          <a:p>
            <a:pPr algn="l" defTabSz="914400">
              <a:lnSpc>
                <a:spcPct val="80000"/>
              </a:lnSpc>
              <a:defRPr sz="7000" b="0" cap="all">
                <a:solidFill>
                  <a:schemeClr val="accent4"/>
                </a:solidFill>
                <a:latin typeface="Helvetica Neue Bold Condensed"/>
                <a:ea typeface="Helvetica Neue Bold Condensed"/>
                <a:cs typeface="Helvetica Neue Bold Condensed"/>
                <a:sym typeface="Helvetica Neue Bold Condensed"/>
              </a:defRPr>
            </a:pPr>
            <a:r>
              <a:t>&amp; community </a:t>
            </a:r>
          </a:p>
        </p:txBody>
      </p:sp>
      <p:sp>
        <p:nvSpPr>
          <p:cNvPr id="368" name="Line"/>
          <p:cNvSpPr/>
          <p:nvPr/>
        </p:nvSpPr>
        <p:spPr>
          <a:xfrm>
            <a:off x="183563" y="7340955"/>
            <a:ext cx="10701271" cy="1"/>
          </a:xfrm>
          <a:prstGeom prst="line">
            <a:avLst/>
          </a:prstGeom>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69" name="YIN&amp;YANG"/>
          <p:cNvSpPr txBox="1"/>
          <p:nvPr/>
        </p:nvSpPr>
        <p:spPr>
          <a:xfrm>
            <a:off x="1173497" y="5430908"/>
            <a:ext cx="10671294" cy="1856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defTabSz="914400">
              <a:lnSpc>
                <a:spcPct val="80000"/>
              </a:lnSpc>
              <a:defRPr sz="13000" cap="all">
                <a:solidFill>
                  <a:srgbClr val="FFFFFF"/>
                </a:solidFill>
                <a:latin typeface="Gotham"/>
                <a:ea typeface="Gotham"/>
                <a:cs typeface="Gotham"/>
                <a:sym typeface="Gotham"/>
              </a:defRPr>
            </a:lvl1pPr>
          </a:lstStyle>
          <a:p>
            <a:r>
              <a:t>YIN&amp;YANG</a:t>
            </a:r>
          </a:p>
        </p:txBody>
      </p:sp>
      <p:pic>
        <p:nvPicPr>
          <p:cNvPr id="370" name="3k33g.jpg" descr="3k33g.jpg"/>
          <p:cNvPicPr>
            <a:picLocks noChangeAspect="1"/>
          </p:cNvPicPr>
          <p:nvPr/>
        </p:nvPicPr>
        <p:blipFill>
          <a:blip r:embed="rId2">
            <a:extLst/>
          </a:blip>
          <a:srcRect l="22631" t="25714" r="35285" b="17839"/>
          <a:stretch>
            <a:fillRect/>
          </a:stretch>
        </p:blipFill>
        <p:spPr>
          <a:xfrm>
            <a:off x="11489241" y="0"/>
            <a:ext cx="12884245" cy="13716000"/>
          </a:xfrm>
          <a:prstGeom prst="rect">
            <a:avLst/>
          </a:prstGeom>
          <a:ln w="12700">
            <a:miter lim="400000"/>
          </a:ln>
        </p:spPr>
      </p:pic>
      <p:sp>
        <p:nvSpPr>
          <p:cNvPr id="371" name="Text"/>
          <p:cNvSpPr txBox="1"/>
          <p:nvPr/>
        </p:nvSpPr>
        <p:spPr>
          <a:xfrm>
            <a:off x="11760898" y="6577775"/>
            <a:ext cx="862204" cy="560450"/>
          </a:xfrm>
          <a:prstGeom prst="rect">
            <a:avLst/>
          </a:prstGeom>
          <a:ln w="12700">
            <a:miter lim="400000"/>
          </a:ln>
        </p:spPr>
        <p:txBody>
          <a:bodyPr wrap="none" lIns="50800" tIns="50800" rIns="50800" bIns="50800" anchor="ctr">
            <a:spAutoFit/>
          </a:bodyPr>
          <a:lstStyle/>
          <a:p>
            <a:endParaRPr/>
          </a:p>
        </p:txBody>
      </p:sp>
      <p:sp>
        <p:nvSpPr>
          <p:cNvPr id="372" name="Text"/>
          <p:cNvSpPr txBox="1"/>
          <p:nvPr/>
        </p:nvSpPr>
        <p:spPr>
          <a:xfrm>
            <a:off x="11887898" y="6704775"/>
            <a:ext cx="862204" cy="560450"/>
          </a:xfrm>
          <a:prstGeom prst="rect">
            <a:avLst/>
          </a:prstGeom>
          <a:ln w="12700">
            <a:miter lim="400000"/>
          </a:ln>
        </p:spPr>
        <p:txBody>
          <a:bodyPr wrap="none" lIns="50800" tIns="50800" rIns="50800" bIns="50800" anchor="ctr">
            <a:spAutoFit/>
          </a:bodyPr>
          <a:lstStyle/>
          <a:p>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5989E"/>
        </a:solidFill>
        <a:effectLst/>
      </p:bgPr>
    </p:bg>
    <p:spTree>
      <p:nvGrpSpPr>
        <p:cNvPr id="1" name=""/>
        <p:cNvGrpSpPr/>
        <p:nvPr/>
      </p:nvGrpSpPr>
      <p:grpSpPr>
        <a:xfrm>
          <a:off x="0" y="0"/>
          <a:ext cx="0" cy="0"/>
          <a:chOff x="0" y="0"/>
          <a:chExt cx="0" cy="0"/>
        </a:xfrm>
      </p:grpSpPr>
      <p:pic>
        <p:nvPicPr>
          <p:cNvPr id="374" name="Content Placeholder 4" descr="Content Placeholder 4"/>
          <p:cNvPicPr>
            <a:picLocks noChangeAspect="1"/>
          </p:cNvPicPr>
          <p:nvPr/>
        </p:nvPicPr>
        <p:blipFill>
          <a:blip r:embed="rId2">
            <a:extLst/>
          </a:blip>
          <a:stretch>
            <a:fillRect/>
          </a:stretch>
        </p:blipFill>
        <p:spPr>
          <a:xfrm>
            <a:off x="8230229" y="482548"/>
            <a:ext cx="13168828" cy="6302401"/>
          </a:xfrm>
          <a:prstGeom prst="rect">
            <a:avLst/>
          </a:prstGeom>
          <a:ln w="12700">
            <a:miter lim="400000"/>
          </a:ln>
        </p:spPr>
      </p:pic>
      <p:pic>
        <p:nvPicPr>
          <p:cNvPr id="375" name="Picture 6" descr="Picture 6"/>
          <p:cNvPicPr>
            <a:picLocks noChangeAspect="1"/>
          </p:cNvPicPr>
          <p:nvPr/>
        </p:nvPicPr>
        <p:blipFill>
          <a:blip r:embed="rId3">
            <a:extLst/>
          </a:blip>
          <a:stretch>
            <a:fillRect/>
          </a:stretch>
        </p:blipFill>
        <p:spPr>
          <a:xfrm>
            <a:off x="866181" y="2767877"/>
            <a:ext cx="10897472" cy="5114921"/>
          </a:xfrm>
          <a:prstGeom prst="rect">
            <a:avLst/>
          </a:prstGeom>
          <a:ln w="12700">
            <a:miter lim="400000"/>
          </a:ln>
        </p:spPr>
      </p:pic>
      <p:pic>
        <p:nvPicPr>
          <p:cNvPr id="376" name="Picture 8" descr="Picture 8"/>
          <p:cNvPicPr>
            <a:picLocks noChangeAspect="1"/>
          </p:cNvPicPr>
          <p:nvPr/>
        </p:nvPicPr>
        <p:blipFill>
          <a:blip r:embed="rId4">
            <a:extLst/>
          </a:blip>
          <a:stretch>
            <a:fillRect/>
          </a:stretch>
        </p:blipFill>
        <p:spPr>
          <a:xfrm>
            <a:off x="9267249" y="7194451"/>
            <a:ext cx="11668254" cy="6039001"/>
          </a:xfrm>
          <a:prstGeom prst="rect">
            <a:avLst/>
          </a:prstGeom>
          <a:ln w="12700">
            <a:miter lim="400000"/>
          </a:ln>
        </p:spPr>
      </p:pic>
      <p:pic>
        <p:nvPicPr>
          <p:cNvPr id="377" name="Picture 10" descr="Picture 10"/>
          <p:cNvPicPr>
            <a:picLocks noChangeAspect="1"/>
          </p:cNvPicPr>
          <p:nvPr/>
        </p:nvPicPr>
        <p:blipFill>
          <a:blip r:embed="rId5">
            <a:extLst/>
          </a:blip>
          <a:stretch>
            <a:fillRect/>
          </a:stretch>
        </p:blipFill>
        <p:spPr>
          <a:xfrm>
            <a:off x="6258271" y="3767769"/>
            <a:ext cx="3486229" cy="1443792"/>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5989E"/>
        </a:solidFill>
        <a:effectLst/>
      </p:bgPr>
    </p:bg>
    <p:spTree>
      <p:nvGrpSpPr>
        <p:cNvPr id="1" name=""/>
        <p:cNvGrpSpPr/>
        <p:nvPr/>
      </p:nvGrpSpPr>
      <p:grpSpPr>
        <a:xfrm>
          <a:off x="0" y="0"/>
          <a:ext cx="0" cy="0"/>
          <a:chOff x="0" y="0"/>
          <a:chExt cx="0" cy="0"/>
        </a:xfrm>
      </p:grpSpPr>
      <p:pic>
        <p:nvPicPr>
          <p:cNvPr id="379" name="shutterstock_576763348.jpg" descr="shutterstock_576763348.jpg"/>
          <p:cNvPicPr>
            <a:picLocks noChangeAspect="1"/>
          </p:cNvPicPr>
          <p:nvPr/>
        </p:nvPicPr>
        <p:blipFill>
          <a:blip r:embed="rId2">
            <a:extLst/>
          </a:blip>
          <a:srcRect l="10459" t="21562" r="20837" b="600"/>
          <a:stretch>
            <a:fillRect/>
          </a:stretch>
        </p:blipFill>
        <p:spPr>
          <a:xfrm>
            <a:off x="-337361" y="-296466"/>
            <a:ext cx="25058720" cy="14308782"/>
          </a:xfrm>
          <a:prstGeom prst="rect">
            <a:avLst/>
          </a:prstGeom>
          <a:ln w="12700">
            <a:miter lim="400000"/>
          </a:ln>
        </p:spPr>
      </p:pic>
      <p:sp>
        <p:nvSpPr>
          <p:cNvPr id="380" name="Rectangle"/>
          <p:cNvSpPr/>
          <p:nvPr/>
        </p:nvSpPr>
        <p:spPr>
          <a:xfrm>
            <a:off x="-88137" y="-110320"/>
            <a:ext cx="24683642" cy="13936640"/>
          </a:xfrm>
          <a:prstGeom prst="rect">
            <a:avLst/>
          </a:prstGeom>
          <a:solidFill>
            <a:srgbClr val="15989E">
              <a:alpha val="50000"/>
            </a:srgbClr>
          </a:solidFill>
          <a:ln w="12700">
            <a:miter lim="400000"/>
          </a:ln>
          <a:effectLst>
            <a:outerShdw blurRad="203200" dir="3361209" rotWithShape="0">
              <a:srgbClr val="000000">
                <a:alpha val="33176"/>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81" name="leads to real incentive to make behavior change"/>
          <p:cNvSpPr txBox="1"/>
          <p:nvPr/>
        </p:nvSpPr>
        <p:spPr>
          <a:xfrm>
            <a:off x="4400085" y="9002306"/>
            <a:ext cx="15707197" cy="9329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914400">
              <a:lnSpc>
                <a:spcPct val="80000"/>
              </a:lnSpc>
              <a:defRPr sz="5500" b="0" cap="all">
                <a:solidFill>
                  <a:schemeClr val="accent4"/>
                </a:solidFill>
                <a:latin typeface="Helvetica Neue Bold Condensed"/>
                <a:ea typeface="Helvetica Neue Bold Condensed"/>
                <a:cs typeface="Helvetica Neue Bold Condensed"/>
                <a:sym typeface="Helvetica Neue Bold Condensed"/>
              </a:defRPr>
            </a:lvl1pPr>
          </a:lstStyle>
          <a:p>
            <a:r>
              <a:t>leads to real incentive to make behavior change</a:t>
            </a:r>
          </a:p>
        </p:txBody>
      </p:sp>
      <p:sp>
        <p:nvSpPr>
          <p:cNvPr id="382" name="Rectangle"/>
          <p:cNvSpPr/>
          <p:nvPr/>
        </p:nvSpPr>
        <p:spPr>
          <a:xfrm>
            <a:off x="4060704" y="3814216"/>
            <a:ext cx="16385960" cy="1333760"/>
          </a:xfrm>
          <a:prstGeom prst="rect">
            <a:avLst/>
          </a:prstGeom>
          <a:solidFill>
            <a:srgbClr val="EE4C4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83" name="Rectangle"/>
          <p:cNvSpPr/>
          <p:nvPr/>
        </p:nvSpPr>
        <p:spPr>
          <a:xfrm>
            <a:off x="7616228" y="4923435"/>
            <a:ext cx="9151543" cy="1333760"/>
          </a:xfrm>
          <a:prstGeom prst="rect">
            <a:avLst/>
          </a:prstGeom>
          <a:solidFill>
            <a:srgbClr val="EE4C4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84" name="Rectangle"/>
          <p:cNvSpPr/>
          <p:nvPr/>
        </p:nvSpPr>
        <p:spPr>
          <a:xfrm>
            <a:off x="3539638" y="7207120"/>
            <a:ext cx="17428092" cy="1333761"/>
          </a:xfrm>
          <a:prstGeom prst="rect">
            <a:avLst/>
          </a:prstGeom>
          <a:solidFill>
            <a:srgbClr val="EE4C4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85" name="Harnessing the power of purpose…"/>
          <p:cNvSpPr txBox="1"/>
          <p:nvPr/>
        </p:nvSpPr>
        <p:spPr>
          <a:xfrm>
            <a:off x="3552433" y="3931017"/>
            <a:ext cx="17279134" cy="46212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813816">
              <a:lnSpc>
                <a:spcPct val="80000"/>
              </a:lnSpc>
              <a:defRPr sz="8900" cap="all">
                <a:solidFill>
                  <a:srgbClr val="FFFFFF"/>
                </a:solidFill>
                <a:latin typeface="Gotham"/>
                <a:ea typeface="Gotham"/>
                <a:cs typeface="Gotham"/>
                <a:sym typeface="Gotham"/>
              </a:defRPr>
            </a:pPr>
            <a:r>
              <a:t>Harnessing the power of purpose </a:t>
            </a:r>
          </a:p>
          <a:p>
            <a:pPr defTabSz="813816">
              <a:lnSpc>
                <a:spcPct val="80000"/>
              </a:lnSpc>
              <a:defRPr sz="8900" cap="all">
                <a:solidFill>
                  <a:srgbClr val="FFFFFF"/>
                </a:solidFill>
                <a:latin typeface="Gotham"/>
                <a:ea typeface="Gotham"/>
                <a:cs typeface="Gotham"/>
                <a:sym typeface="Gotham"/>
              </a:defRPr>
            </a:pPr>
            <a:r>
              <a:t>+ </a:t>
            </a:r>
          </a:p>
          <a:p>
            <a:pPr defTabSz="813816">
              <a:lnSpc>
                <a:spcPct val="80000"/>
              </a:lnSpc>
              <a:defRPr sz="8900" cap="all">
                <a:solidFill>
                  <a:srgbClr val="FFFFFF"/>
                </a:solidFill>
                <a:latin typeface="Gotham"/>
                <a:ea typeface="Gotham"/>
                <a:cs typeface="Gotham"/>
                <a:sym typeface="Gotham"/>
              </a:defRPr>
            </a:pPr>
            <a:r>
              <a:t>identifying unique risks</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5989E"/>
        </a:solidFill>
        <a:effectLst/>
      </p:bgPr>
    </p:bg>
    <p:spTree>
      <p:nvGrpSpPr>
        <p:cNvPr id="1" name=""/>
        <p:cNvGrpSpPr/>
        <p:nvPr/>
      </p:nvGrpSpPr>
      <p:grpSpPr>
        <a:xfrm>
          <a:off x="0" y="0"/>
          <a:ext cx="0" cy="0"/>
          <a:chOff x="0" y="0"/>
          <a:chExt cx="0" cy="0"/>
        </a:xfrm>
      </p:grpSpPr>
      <p:sp>
        <p:nvSpPr>
          <p:cNvPr id="388" name="Line"/>
          <p:cNvSpPr/>
          <p:nvPr/>
        </p:nvSpPr>
        <p:spPr>
          <a:xfrm>
            <a:off x="8717662" y="7248880"/>
            <a:ext cx="5311200" cy="1"/>
          </a:xfrm>
          <a:prstGeom prst="line">
            <a:avLst/>
          </a:prstGeom>
          <a:ln>
            <a:tailEnd type="triangle"/>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389" name="image27_1.png" descr="image27_1.png"/>
          <p:cNvPicPr>
            <a:picLocks noChangeAspect="1"/>
          </p:cNvPicPr>
          <p:nvPr/>
        </p:nvPicPr>
        <p:blipFill>
          <a:blip r:embed="rId2">
            <a:extLst/>
          </a:blip>
          <a:stretch>
            <a:fillRect/>
          </a:stretch>
        </p:blipFill>
        <p:spPr>
          <a:xfrm rot="20453789">
            <a:off x="1352342" y="1722792"/>
            <a:ext cx="9156959" cy="11042215"/>
          </a:xfrm>
          <a:prstGeom prst="rect">
            <a:avLst/>
          </a:prstGeom>
          <a:ln w="12700">
            <a:miter lim="400000"/>
          </a:ln>
        </p:spPr>
      </p:pic>
      <p:pic>
        <p:nvPicPr>
          <p:cNvPr id="390" name="image27 copy_2.png" descr="image27 copy_2.png"/>
          <p:cNvPicPr>
            <a:picLocks noChangeAspect="1"/>
          </p:cNvPicPr>
          <p:nvPr/>
        </p:nvPicPr>
        <p:blipFill>
          <a:blip r:embed="rId3">
            <a:extLst/>
          </a:blip>
          <a:stretch>
            <a:fillRect/>
          </a:stretch>
        </p:blipFill>
        <p:spPr>
          <a:xfrm>
            <a:off x="13792849" y="881199"/>
            <a:ext cx="9950877" cy="12776179"/>
          </a:xfrm>
          <a:prstGeom prst="rect">
            <a:avLst/>
          </a:prstGeom>
          <a:ln w="12700">
            <a:miter lim="400000"/>
          </a:ln>
        </p:spPr>
      </p:pic>
      <p:sp>
        <p:nvSpPr>
          <p:cNvPr id="391" name="ASSESSMENT"/>
          <p:cNvSpPr txBox="1"/>
          <p:nvPr/>
        </p:nvSpPr>
        <p:spPr>
          <a:xfrm>
            <a:off x="3799786" y="603601"/>
            <a:ext cx="7431856" cy="7637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defTabSz="914400">
              <a:lnSpc>
                <a:spcPct val="80000"/>
              </a:lnSpc>
              <a:defRPr sz="3800" b="0" cap="all">
                <a:solidFill>
                  <a:schemeClr val="accent4"/>
                </a:solidFill>
                <a:latin typeface="Helvetica Neue Bold Condensed"/>
                <a:ea typeface="Helvetica Neue Bold Condensed"/>
                <a:cs typeface="Helvetica Neue Bold Condensed"/>
                <a:sym typeface="Helvetica Neue Bold Condensed"/>
              </a:defRPr>
            </a:lvl1pPr>
          </a:lstStyle>
          <a:p>
            <a:r>
              <a:t>ASSESSMENT</a:t>
            </a:r>
          </a:p>
        </p:txBody>
      </p:sp>
      <p:sp>
        <p:nvSpPr>
          <p:cNvPr id="392" name="STRATEGY"/>
          <p:cNvSpPr txBox="1"/>
          <p:nvPr/>
        </p:nvSpPr>
        <p:spPr>
          <a:xfrm>
            <a:off x="14240924" y="603601"/>
            <a:ext cx="7431856" cy="7637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r" defTabSz="914400">
              <a:lnSpc>
                <a:spcPct val="80000"/>
              </a:lnSpc>
              <a:defRPr sz="3800" b="0" cap="all">
                <a:solidFill>
                  <a:schemeClr val="accent4"/>
                </a:solidFill>
                <a:latin typeface="Helvetica Neue Bold Condensed"/>
                <a:ea typeface="Helvetica Neue Bold Condensed"/>
                <a:cs typeface="Helvetica Neue Bold Condensed"/>
                <a:sym typeface="Helvetica Neue Bold Condensed"/>
              </a:defRPr>
            </a:lvl1pPr>
          </a:lstStyle>
          <a:p>
            <a:r>
              <a:t>STRATEGY</a:t>
            </a:r>
          </a:p>
        </p:txBody>
      </p:sp>
      <p:sp>
        <p:nvSpPr>
          <p:cNvPr id="393" name="TACK180"/>
          <p:cNvSpPr txBox="1"/>
          <p:nvPr/>
        </p:nvSpPr>
        <p:spPr>
          <a:xfrm>
            <a:off x="11881489" y="513119"/>
            <a:ext cx="7431856" cy="9446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r" defTabSz="877823">
              <a:lnSpc>
                <a:spcPct val="80000"/>
              </a:lnSpc>
              <a:defRPr sz="6719" cap="all">
                <a:solidFill>
                  <a:srgbClr val="FFFFFF"/>
                </a:solidFill>
                <a:latin typeface="Gotham"/>
                <a:ea typeface="Gotham"/>
                <a:cs typeface="Gotham"/>
                <a:sym typeface="Gotham"/>
              </a:defRPr>
            </a:lvl1pPr>
          </a:lstStyle>
          <a:p>
            <a:r>
              <a:t>TACK180</a:t>
            </a:r>
          </a:p>
        </p:txBody>
      </p:sp>
      <p:grpSp>
        <p:nvGrpSpPr>
          <p:cNvPr id="396" name="Group"/>
          <p:cNvGrpSpPr/>
          <p:nvPr/>
        </p:nvGrpSpPr>
        <p:grpSpPr>
          <a:xfrm>
            <a:off x="10009343" y="5711928"/>
            <a:ext cx="3063944" cy="3063944"/>
            <a:chOff x="-63499" y="-63499"/>
            <a:chExt cx="3063943" cy="3063943"/>
          </a:xfrm>
        </p:grpSpPr>
        <p:pic>
          <p:nvPicPr>
            <p:cNvPr id="394" name="Circle" descr="Circle"/>
            <p:cNvPicPr>
              <a:picLocks/>
            </p:cNvPicPr>
            <p:nvPr/>
          </p:nvPicPr>
          <p:blipFill>
            <a:blip r:embed="rId4">
              <a:extLst/>
            </a:blip>
            <a:stretch>
              <a:fillRect/>
            </a:stretch>
          </p:blipFill>
          <p:spPr>
            <a:xfrm>
              <a:off x="-63500" y="-63500"/>
              <a:ext cx="3063944" cy="3063944"/>
            </a:xfrm>
            <a:prstGeom prst="rect">
              <a:avLst/>
            </a:prstGeom>
            <a:effectLst>
              <a:outerShdw blurRad="203200" dist="62644" dir="3052718" rotWithShape="0">
                <a:srgbClr val="000000">
                  <a:alpha val="14442"/>
                </a:srgbClr>
              </a:outerShdw>
            </a:effectLst>
          </p:spPr>
        </p:pic>
        <p:sp>
          <p:nvSpPr>
            <p:cNvPr id="395" name="EXPERT…"/>
            <p:cNvSpPr txBox="1"/>
            <p:nvPr/>
          </p:nvSpPr>
          <p:spPr>
            <a:xfrm>
              <a:off x="283618" y="568471"/>
              <a:ext cx="2369708" cy="18000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defTabSz="704087">
                <a:lnSpc>
                  <a:spcPct val="70000"/>
                </a:lnSpc>
                <a:defRPr sz="4619" b="0" cap="all">
                  <a:solidFill>
                    <a:srgbClr val="FFFFFF"/>
                  </a:solidFill>
                  <a:latin typeface="Helvetica Neue Bold Condensed"/>
                  <a:ea typeface="Helvetica Neue Bold Condensed"/>
                  <a:cs typeface="Helvetica Neue Bold Condensed"/>
                  <a:sym typeface="Helvetica Neue Bold Condensed"/>
                </a:defRPr>
              </a:pPr>
              <a:r>
                <a:t>EXPERT</a:t>
              </a:r>
            </a:p>
            <a:p>
              <a:pPr defTabSz="704087">
                <a:lnSpc>
                  <a:spcPct val="70000"/>
                </a:lnSpc>
                <a:defRPr sz="4619" b="0" cap="all">
                  <a:solidFill>
                    <a:srgbClr val="FFFFFF"/>
                  </a:solidFill>
                  <a:latin typeface="Helvetica Neue Bold Condensed"/>
                  <a:ea typeface="Helvetica Neue Bold Condensed"/>
                  <a:cs typeface="Helvetica Neue Bold Condensed"/>
                  <a:sym typeface="Helvetica Neue Bold Condensed"/>
                </a:defRPr>
              </a:pPr>
              <a:r>
                <a:t>MEDICAL</a:t>
              </a:r>
            </a:p>
            <a:p>
              <a:pPr defTabSz="704087">
                <a:lnSpc>
                  <a:spcPct val="70000"/>
                </a:lnSpc>
                <a:defRPr sz="4619" b="0" cap="all">
                  <a:solidFill>
                    <a:srgbClr val="FFFFFF"/>
                  </a:solidFill>
                  <a:latin typeface="Helvetica Neue Bold Condensed"/>
                  <a:ea typeface="Helvetica Neue Bold Condensed"/>
                  <a:cs typeface="Helvetica Neue Bold Condensed"/>
                  <a:sym typeface="Helvetica Neue Bold Condensed"/>
                </a:defRPr>
              </a:pPr>
              <a:r>
                <a:t>ANALYSIS</a:t>
              </a:r>
            </a:p>
          </p:txBody>
        </p:sp>
      </p:gr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5989E"/>
        </a:solidFill>
        <a:effectLst/>
      </p:bgPr>
    </p:bg>
    <p:spTree>
      <p:nvGrpSpPr>
        <p:cNvPr id="1" name=""/>
        <p:cNvGrpSpPr/>
        <p:nvPr/>
      </p:nvGrpSpPr>
      <p:grpSpPr>
        <a:xfrm>
          <a:off x="0" y="0"/>
          <a:ext cx="0" cy="0"/>
          <a:chOff x="0" y="0"/>
          <a:chExt cx="0" cy="0"/>
        </a:xfrm>
      </p:grpSpPr>
      <p:pic>
        <p:nvPicPr>
          <p:cNvPr id="398" name="shutterstock_713828452.jpg" descr="shutterstock_713828452.jpg"/>
          <p:cNvPicPr>
            <a:picLocks noChangeAspect="1"/>
          </p:cNvPicPr>
          <p:nvPr/>
        </p:nvPicPr>
        <p:blipFill>
          <a:blip r:embed="rId2">
            <a:extLst/>
          </a:blip>
          <a:srcRect l="2091" t="1629" r="31111" b="36880"/>
          <a:stretch>
            <a:fillRect/>
          </a:stretch>
        </p:blipFill>
        <p:spPr>
          <a:xfrm>
            <a:off x="12171469" y="119"/>
            <a:ext cx="12303272" cy="11841242"/>
          </a:xfrm>
          <a:prstGeom prst="rect">
            <a:avLst/>
          </a:prstGeom>
          <a:ln w="12700">
            <a:miter lim="400000"/>
          </a:ln>
        </p:spPr>
      </p:pic>
      <p:pic>
        <p:nvPicPr>
          <p:cNvPr id="399" name="shutterstock_245553973.jpg" descr="shutterstock_245553973.jpg"/>
          <p:cNvPicPr>
            <a:picLocks noChangeAspect="1"/>
          </p:cNvPicPr>
          <p:nvPr/>
        </p:nvPicPr>
        <p:blipFill>
          <a:blip r:embed="rId3">
            <a:extLst/>
          </a:blip>
          <a:srcRect t="23338" b="12084"/>
          <a:stretch>
            <a:fillRect/>
          </a:stretch>
        </p:blipFill>
        <p:spPr>
          <a:xfrm>
            <a:off x="-13572" y="0"/>
            <a:ext cx="12194980" cy="11812667"/>
          </a:xfrm>
          <a:prstGeom prst="rect">
            <a:avLst/>
          </a:prstGeom>
          <a:ln w="12700">
            <a:miter lim="400000"/>
          </a:ln>
        </p:spPr>
      </p:pic>
      <p:sp>
        <p:nvSpPr>
          <p:cNvPr id="401" name="Line"/>
          <p:cNvSpPr/>
          <p:nvPr/>
        </p:nvSpPr>
        <p:spPr>
          <a:xfrm flipV="1">
            <a:off x="12196631" y="-2706834"/>
            <a:ext cx="1" cy="18561619"/>
          </a:xfrm>
          <a:prstGeom prst="line">
            <a:avLst/>
          </a:prstGeom>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404" name="Group"/>
          <p:cNvGrpSpPr/>
          <p:nvPr/>
        </p:nvGrpSpPr>
        <p:grpSpPr>
          <a:xfrm>
            <a:off x="9981654" y="4193849"/>
            <a:ext cx="4344493" cy="3424889"/>
            <a:chOff x="-38099" y="0"/>
            <a:chExt cx="4344491" cy="3424887"/>
          </a:xfrm>
        </p:grpSpPr>
        <p:sp>
          <p:nvSpPr>
            <p:cNvPr id="402" name="Circle"/>
            <p:cNvSpPr/>
            <p:nvPr/>
          </p:nvSpPr>
          <p:spPr>
            <a:xfrm>
              <a:off x="459802" y="0"/>
              <a:ext cx="3424889" cy="3424888"/>
            </a:xfrm>
            <a:prstGeom prst="ellipse">
              <a:avLst/>
            </a:prstGeom>
            <a:solidFill>
              <a:srgbClr val="EE4C4A"/>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sp>
          <p:nvSpPr>
            <p:cNvPr id="403" name="VS"/>
            <p:cNvSpPr txBox="1"/>
            <p:nvPr/>
          </p:nvSpPr>
          <p:spPr>
            <a:xfrm>
              <a:off x="-38100" y="1066874"/>
              <a:ext cx="4344492" cy="166031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normAutofit/>
            </a:bodyPr>
            <a:lstStyle>
              <a:lvl1pPr defTabSz="749808">
                <a:lnSpc>
                  <a:spcPct val="80000"/>
                </a:lnSpc>
                <a:defRPr sz="12300" cap="all">
                  <a:solidFill>
                    <a:srgbClr val="1ABBC4"/>
                  </a:solidFill>
                  <a:latin typeface="Gotham"/>
                  <a:ea typeface="Gotham"/>
                  <a:cs typeface="Gotham"/>
                  <a:sym typeface="Gotham"/>
                </a:defRPr>
              </a:lvl1pPr>
            </a:lstStyle>
            <a:p>
              <a:r>
                <a:t>VS</a:t>
              </a:r>
            </a:p>
          </p:txBody>
        </p:sp>
      </p:grpSp>
      <p:sp>
        <p:nvSpPr>
          <p:cNvPr id="405" name="reactive treatMENT OF disease"/>
          <p:cNvSpPr txBox="1"/>
          <p:nvPr/>
        </p:nvSpPr>
        <p:spPr>
          <a:xfrm>
            <a:off x="3094898" y="12181286"/>
            <a:ext cx="5978179" cy="18794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ts val="5900"/>
              </a:lnSpc>
              <a:spcBef>
                <a:spcPts val="1200"/>
              </a:spcBef>
              <a:defRPr sz="3500" cap="all">
                <a:solidFill>
                  <a:srgbClr val="FFFFFF"/>
                </a:solidFill>
              </a:defRPr>
            </a:lvl1pPr>
          </a:lstStyle>
          <a:p>
            <a:r>
              <a:t>reactive treatMENT OF disease</a:t>
            </a:r>
          </a:p>
        </p:txBody>
      </p:sp>
      <p:sp>
        <p:nvSpPr>
          <p:cNvPr id="406" name="PRECISION PROACTIVE PURPOSE-DRIVEN HEALTH"/>
          <p:cNvSpPr txBox="1"/>
          <p:nvPr/>
        </p:nvSpPr>
        <p:spPr>
          <a:xfrm>
            <a:off x="15320185" y="11908236"/>
            <a:ext cx="5978179" cy="24255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ts val="5900"/>
              </a:lnSpc>
              <a:spcBef>
                <a:spcPts val="1200"/>
              </a:spcBef>
              <a:defRPr sz="3500" cap="all">
                <a:solidFill>
                  <a:srgbClr val="FFFFFF"/>
                </a:solidFill>
              </a:defRPr>
            </a:lvl1pPr>
          </a:lstStyle>
          <a:p>
            <a:r>
              <a:t>PRECISION PROACTIVE PURPOSE-DRIVEN HEALTH</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08" name="669228739.jpg" descr="669228739.jpg"/>
          <p:cNvPicPr>
            <a:picLocks noChangeAspect="1"/>
          </p:cNvPicPr>
          <p:nvPr/>
        </p:nvPicPr>
        <p:blipFill>
          <a:blip r:embed="rId2">
            <a:extLst/>
          </a:blip>
          <a:srcRect l="690" t="3245" r="2015" b="14721"/>
          <a:stretch>
            <a:fillRect/>
          </a:stretch>
        </p:blipFill>
        <p:spPr>
          <a:xfrm>
            <a:off x="-53712" y="0"/>
            <a:ext cx="24491424" cy="13716000"/>
          </a:xfrm>
          <a:prstGeom prst="rect">
            <a:avLst/>
          </a:prstGeom>
          <a:ln w="12700">
            <a:miter lim="400000"/>
          </a:ln>
        </p:spPr>
      </p:pic>
      <p:sp>
        <p:nvSpPr>
          <p:cNvPr id="409" name="Rectangle"/>
          <p:cNvSpPr/>
          <p:nvPr/>
        </p:nvSpPr>
        <p:spPr>
          <a:xfrm>
            <a:off x="-88137" y="-110320"/>
            <a:ext cx="24683642" cy="13936640"/>
          </a:xfrm>
          <a:prstGeom prst="rect">
            <a:avLst/>
          </a:prstGeom>
          <a:solidFill>
            <a:srgbClr val="15989E">
              <a:alpha val="50000"/>
            </a:srgbClr>
          </a:solidFill>
          <a:ln w="12700">
            <a:miter lim="400000"/>
          </a:ln>
          <a:effectLst>
            <a:outerShdw blurRad="203200" dir="3361209" rotWithShape="0">
              <a:srgbClr val="000000">
                <a:alpha val="33176"/>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410" name="Thank you"/>
          <p:cNvSpPr txBox="1"/>
          <p:nvPr/>
        </p:nvSpPr>
        <p:spPr>
          <a:xfrm>
            <a:off x="3102762" y="6172200"/>
            <a:ext cx="18178476" cy="1371600"/>
          </a:xfrm>
          <a:prstGeom prst="rect">
            <a:avLst/>
          </a:prstGeom>
          <a:ln w="12700">
            <a:miter lim="400000"/>
          </a:ln>
          <a:effectLst>
            <a:outerShdw blurRad="203200" dist="85841" dir="3361209" rotWithShape="0">
              <a:srgbClr val="000000">
                <a:alpha val="8841"/>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914400">
              <a:lnSpc>
                <a:spcPct val="70000"/>
              </a:lnSpc>
              <a:defRPr sz="10000" cap="all">
                <a:solidFill>
                  <a:srgbClr val="FFFFFF"/>
                </a:solidFill>
                <a:latin typeface="Gotham"/>
                <a:ea typeface="Gotham"/>
                <a:cs typeface="Gotham"/>
                <a:sym typeface="Gotham"/>
              </a:defRPr>
            </a:lvl1pPr>
          </a:lstStyle>
          <a:p>
            <a:r>
              <a:t>Thank you</a:t>
            </a:r>
          </a:p>
        </p:txBody>
      </p:sp>
      <p:sp>
        <p:nvSpPr>
          <p:cNvPr id="411" name="Text TOOLKIT to 323-310-5223…"/>
          <p:cNvSpPr txBox="1"/>
          <p:nvPr/>
        </p:nvSpPr>
        <p:spPr>
          <a:xfrm>
            <a:off x="120080" y="10802250"/>
            <a:ext cx="10666223" cy="1826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5600" u="sng">
                <a:solidFill>
                  <a:srgbClr val="FFFFFF"/>
                </a:solidFill>
              </a:defRPr>
            </a:pPr>
            <a:r>
              <a:rPr dirty="0"/>
              <a:t>Text TOOLKIT to 323-310-5223</a:t>
            </a:r>
          </a:p>
          <a:p>
            <a:pPr>
              <a:defRPr sz="5600" u="sng">
                <a:solidFill>
                  <a:srgbClr val="FFFFFF"/>
                </a:solidFill>
              </a:defRPr>
            </a:pPr>
            <a:r>
              <a:t>for tools </a:t>
            </a:r>
            <a:r>
              <a:rPr dirty="0"/>
              <a:t>on reaching men</a:t>
            </a:r>
          </a:p>
        </p:txBody>
      </p:sp>
      <p:sp>
        <p:nvSpPr>
          <p:cNvPr id="412" name="Text"/>
          <p:cNvSpPr txBox="1"/>
          <p:nvPr/>
        </p:nvSpPr>
        <p:spPr>
          <a:xfrm>
            <a:off x="11887898" y="6704775"/>
            <a:ext cx="862204" cy="560450"/>
          </a:xfrm>
          <a:prstGeom prst="rect">
            <a:avLst/>
          </a:prstGeom>
          <a:ln w="12700">
            <a:miter lim="400000"/>
          </a:ln>
        </p:spPr>
        <p:txBody>
          <a:bodyPr wrap="none" lIns="50800" tIns="50800" rIns="50800" bIns="50800" anchor="ctr">
            <a:spAutoFit/>
          </a:bodyPr>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411"/>
                                        </p:tgtEl>
                                        <p:attrNameLst>
                                          <p:attrName>style.visibility</p:attrName>
                                        </p:attrNameLst>
                                      </p:cBhvr>
                                      <p:to>
                                        <p:strVal val="visible"/>
                                      </p:to>
                                    </p:set>
                                    <p:anim calcmode="lin" valueType="num">
                                      <p:cBhvr>
                                        <p:cTn id="7" dur="750" fill="hold"/>
                                        <p:tgtEl>
                                          <p:spTgt spid="411"/>
                                        </p:tgtEl>
                                        <p:attrNameLst>
                                          <p:attrName>ppt_w</p:attrName>
                                        </p:attrNameLst>
                                      </p:cBhvr>
                                      <p:tavLst>
                                        <p:tav tm="0">
                                          <p:val>
                                            <p:fltVal val="0"/>
                                          </p:val>
                                        </p:tav>
                                        <p:tav tm="100000">
                                          <p:val>
                                            <p:strVal val="#ppt_w"/>
                                          </p:val>
                                        </p:tav>
                                      </p:tavLst>
                                    </p:anim>
                                    <p:anim calcmode="lin" valueType="num">
                                      <p:cBhvr>
                                        <p:cTn id="8" dur="750" fill="hold"/>
                                        <p:tgtEl>
                                          <p:spTgt spid="4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shutterstock_286865699.jpg" descr="shutterstock_286865699.jpg"/>
          <p:cNvPicPr>
            <a:picLocks noChangeAspect="1"/>
          </p:cNvPicPr>
          <p:nvPr/>
        </p:nvPicPr>
        <p:blipFill>
          <a:blip r:embed="rId2">
            <a:extLst/>
          </a:blip>
          <a:srcRect l="17337" t="34538"/>
          <a:stretch>
            <a:fillRect/>
          </a:stretch>
        </p:blipFill>
        <p:spPr>
          <a:xfrm rot="5400000">
            <a:off x="13678590" y="3052957"/>
            <a:ext cx="14049043" cy="7424485"/>
          </a:xfrm>
          <a:prstGeom prst="rect">
            <a:avLst/>
          </a:prstGeom>
          <a:ln w="12700">
            <a:miter lim="400000"/>
          </a:ln>
        </p:spPr>
      </p:pic>
      <p:sp>
        <p:nvSpPr>
          <p:cNvPr id="129" name="Rectangle"/>
          <p:cNvSpPr/>
          <p:nvPr/>
        </p:nvSpPr>
        <p:spPr>
          <a:xfrm>
            <a:off x="-88137" y="-110320"/>
            <a:ext cx="17098830" cy="13936640"/>
          </a:xfrm>
          <a:prstGeom prst="rect">
            <a:avLst/>
          </a:prstGeom>
          <a:solidFill>
            <a:srgbClr val="15989E"/>
          </a:solidFill>
          <a:ln w="12700">
            <a:miter lim="400000"/>
          </a:ln>
          <a:effectLst>
            <a:outerShdw blurRad="203200" dir="3361209" rotWithShape="0">
              <a:srgbClr val="000000">
                <a:alpha val="36077"/>
              </a:srgbClr>
            </a:outerShdw>
          </a:effectLst>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0" name="Simply being a man increases one’s risk of death…"/>
          <p:cNvSpPr txBox="1">
            <a:spLocks noGrp="1"/>
          </p:cNvSpPr>
          <p:nvPr>
            <p:ph type="subTitle" sz="quarter" idx="1"/>
          </p:nvPr>
        </p:nvSpPr>
        <p:spPr>
          <a:xfrm>
            <a:off x="2068872" y="8185928"/>
            <a:ext cx="12784812" cy="3277526"/>
          </a:xfrm>
          <a:prstGeom prst="rect">
            <a:avLst/>
          </a:prstGeom>
        </p:spPr>
        <p:txBody>
          <a:bodyPr lIns="45719" tIns="45719" rIns="45719" bIns="45719"/>
          <a:lstStyle/>
          <a:p>
            <a:pPr marL="304800" indent="-304800" algn="l" defTabSz="548640">
              <a:lnSpc>
                <a:spcPct val="120000"/>
              </a:lnSpc>
              <a:spcBef>
                <a:spcPts val="1200"/>
              </a:spcBef>
              <a:buClr>
                <a:srgbClr val="FFFFFF"/>
              </a:buClr>
              <a:buSzPct val="80000"/>
              <a:buChar char="•"/>
              <a:defRPr sz="4020" b="1">
                <a:solidFill>
                  <a:srgbClr val="FFFFFF"/>
                </a:solidFill>
              </a:defRPr>
            </a:pPr>
            <a:r>
              <a:t>Simply being a man </a:t>
            </a:r>
            <a:r>
              <a:rPr i="1"/>
              <a:t>increases one’s risk of death</a:t>
            </a:r>
          </a:p>
          <a:p>
            <a:pPr marL="304800" indent="-304800" algn="l" defTabSz="548640">
              <a:lnSpc>
                <a:spcPct val="120000"/>
              </a:lnSpc>
              <a:spcBef>
                <a:spcPts val="1200"/>
              </a:spcBef>
              <a:buClr>
                <a:srgbClr val="FFFFFF"/>
              </a:buClr>
              <a:buSzPct val="80000"/>
              <a:buChar char="•"/>
              <a:defRPr sz="4020">
                <a:solidFill>
                  <a:srgbClr val="FFFFFF"/>
                </a:solidFill>
                <a:latin typeface="+mn-lt"/>
                <a:ea typeface="+mn-ea"/>
                <a:cs typeface="+mn-cs"/>
                <a:sym typeface="Helvetica Neue Medium"/>
              </a:defRPr>
            </a:pPr>
            <a:r>
              <a:t>Men </a:t>
            </a:r>
            <a:r>
              <a:rPr i="1"/>
              <a:t>respond differently</a:t>
            </a:r>
            <a:r>
              <a:t> to messaging around health</a:t>
            </a:r>
          </a:p>
          <a:p>
            <a:pPr marL="304800" indent="-304800" algn="l" defTabSz="548640">
              <a:lnSpc>
                <a:spcPct val="120000"/>
              </a:lnSpc>
              <a:spcBef>
                <a:spcPts val="1200"/>
              </a:spcBef>
              <a:buClr>
                <a:srgbClr val="FFFFFF"/>
              </a:buClr>
              <a:buSzPct val="80000"/>
              <a:buChar char="•"/>
              <a:defRPr sz="4020">
                <a:solidFill>
                  <a:srgbClr val="FFFFFF"/>
                </a:solidFill>
                <a:latin typeface="+mn-lt"/>
                <a:ea typeface="+mn-ea"/>
                <a:cs typeface="+mn-cs"/>
                <a:sym typeface="Helvetica Neue Medium"/>
              </a:defRPr>
            </a:pPr>
            <a:r>
              <a:t>Men’s health is about </a:t>
            </a:r>
            <a:r>
              <a:rPr i="1"/>
              <a:t>more than the sum of all health care</a:t>
            </a:r>
            <a:r>
              <a:t> that is not specific to women</a:t>
            </a:r>
          </a:p>
        </p:txBody>
      </p:sp>
      <p:sp>
        <p:nvSpPr>
          <p:cNvPr id="132" name="Line"/>
          <p:cNvSpPr/>
          <p:nvPr/>
        </p:nvSpPr>
        <p:spPr>
          <a:xfrm>
            <a:off x="841888" y="7467913"/>
            <a:ext cx="15238780" cy="1"/>
          </a:xfrm>
          <a:prstGeom prst="line">
            <a:avLst/>
          </a:prstGeom>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3" name="of top 10 causes of death in US, men are winning in 9 of them,…"/>
          <p:cNvSpPr txBox="1">
            <a:spLocks noGrp="1"/>
          </p:cNvSpPr>
          <p:nvPr>
            <p:ph type="ctrTitle"/>
          </p:nvPr>
        </p:nvSpPr>
        <p:spPr>
          <a:xfrm>
            <a:off x="2185571" y="1578914"/>
            <a:ext cx="13878363" cy="5170984"/>
          </a:xfrm>
          <a:prstGeom prst="rect">
            <a:avLst/>
          </a:prstGeom>
        </p:spPr>
        <p:txBody>
          <a:bodyPr lIns="45719" tIns="45719" rIns="45719" bIns="45719"/>
          <a:lstStyle/>
          <a:p>
            <a:pPr algn="l" defTabSz="548640">
              <a:lnSpc>
                <a:spcPct val="80000"/>
              </a:lnSpc>
              <a:defRPr sz="9000" cap="all">
                <a:solidFill>
                  <a:srgbClr val="FFFFFF"/>
                </a:solidFill>
                <a:latin typeface="Helvetica Neue Bold Condensed"/>
                <a:ea typeface="Helvetica Neue Bold Condensed"/>
                <a:cs typeface="Helvetica Neue Bold Condensed"/>
                <a:sym typeface="Helvetica Neue Bold Condensed"/>
              </a:defRPr>
            </a:pPr>
            <a:r>
              <a:t>of </a:t>
            </a:r>
            <a:r>
              <a:rPr sz="12000">
                <a:solidFill>
                  <a:schemeClr val="accent4"/>
                </a:solidFill>
              </a:rPr>
              <a:t>top 10</a:t>
            </a:r>
            <a:r>
              <a:t> causes of death in US, men are winning in </a:t>
            </a:r>
            <a:r>
              <a:rPr>
                <a:solidFill>
                  <a:schemeClr val="accent4"/>
                </a:solidFill>
              </a:rPr>
              <a:t>9 of them</a:t>
            </a:r>
            <a:r>
              <a:t>, </a:t>
            </a:r>
          </a:p>
          <a:p>
            <a:pPr algn="l" defTabSz="548640">
              <a:lnSpc>
                <a:spcPct val="80000"/>
              </a:lnSpc>
              <a:defRPr sz="9000" cap="all">
                <a:solidFill>
                  <a:srgbClr val="FFFFFF"/>
                </a:solidFill>
                <a:latin typeface="Helvetica Neue Bold Condensed"/>
                <a:ea typeface="Helvetica Neue Bold Condensed"/>
                <a:cs typeface="Helvetica Neue Bold Condensed"/>
                <a:sym typeface="Helvetica Neue Bold Condensed"/>
              </a:defRPr>
            </a:pPr>
            <a:r>
              <a:t>and </a:t>
            </a:r>
            <a:r>
              <a:rPr>
                <a:solidFill>
                  <a:schemeClr val="accent4"/>
                </a:solidFill>
              </a:rPr>
              <a:t>80% are preventable</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5989E"/>
        </a:solidFill>
        <a:effectLst/>
      </p:bgPr>
    </p:bg>
    <p:spTree>
      <p:nvGrpSpPr>
        <p:cNvPr id="1" name=""/>
        <p:cNvGrpSpPr/>
        <p:nvPr/>
      </p:nvGrpSpPr>
      <p:grpSpPr>
        <a:xfrm>
          <a:off x="0" y="0"/>
          <a:ext cx="0" cy="0"/>
          <a:chOff x="0" y="0"/>
          <a:chExt cx="0" cy="0"/>
        </a:xfrm>
      </p:grpSpPr>
      <p:graphicFrame>
        <p:nvGraphicFramePr>
          <p:cNvPr id="135" name="2D Line Chart"/>
          <p:cNvGraphicFramePr/>
          <p:nvPr/>
        </p:nvGraphicFramePr>
        <p:xfrm>
          <a:off x="1050076" y="3743790"/>
          <a:ext cx="17118987" cy="8875092"/>
        </p:xfrm>
        <a:graphic>
          <a:graphicData uri="http://schemas.openxmlformats.org/drawingml/2006/chart">
            <c:chart xmlns:c="http://schemas.openxmlformats.org/drawingml/2006/chart" xmlns:r="http://schemas.openxmlformats.org/officeDocument/2006/relationships" r:id="rId2"/>
          </a:graphicData>
        </a:graphic>
      </p:graphicFrame>
      <p:sp>
        <p:nvSpPr>
          <p:cNvPr id="136" name="PROJECTED GROWTH IN POPULATION WITH CHRONIC CONDITIONS"/>
          <p:cNvSpPr txBox="1"/>
          <p:nvPr/>
        </p:nvSpPr>
        <p:spPr>
          <a:xfrm>
            <a:off x="2962215" y="854297"/>
            <a:ext cx="18459570" cy="25677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ct val="80000"/>
              </a:lnSpc>
              <a:defRPr sz="9000" b="0">
                <a:solidFill>
                  <a:schemeClr val="accent4"/>
                </a:solidFill>
                <a:latin typeface="Helvetica Neue Bold Condensed"/>
                <a:ea typeface="Helvetica Neue Bold Condensed"/>
                <a:cs typeface="Helvetica Neue Bold Condensed"/>
                <a:sym typeface="Helvetica Neue Bold Condensed"/>
              </a:defRPr>
            </a:lvl1pPr>
          </a:lstStyle>
          <a:p>
            <a:r>
              <a:t>PROJECTED GROWTH IN POPULATION WITH CHRONIC CONDITIONS</a:t>
            </a:r>
          </a:p>
        </p:txBody>
      </p:sp>
      <p:sp>
        <p:nvSpPr>
          <p:cNvPr id="137" name="Diabetes"/>
          <p:cNvSpPr txBox="1">
            <a:spLocks noGrp="1"/>
          </p:cNvSpPr>
          <p:nvPr>
            <p:ph type="subTitle" sz="quarter" idx="1"/>
          </p:nvPr>
        </p:nvSpPr>
        <p:spPr>
          <a:xfrm>
            <a:off x="17474750" y="6500743"/>
            <a:ext cx="3568001" cy="714514"/>
          </a:xfrm>
          <a:prstGeom prst="rect">
            <a:avLst/>
          </a:prstGeom>
        </p:spPr>
        <p:txBody>
          <a:bodyPr lIns="45719" tIns="45719" rIns="45719" bIns="45719"/>
          <a:lstStyle>
            <a:lvl1pPr algn="l" defTabSz="914400">
              <a:lnSpc>
                <a:spcPct val="120000"/>
              </a:lnSpc>
              <a:spcBef>
                <a:spcPts val="2000"/>
              </a:spcBef>
              <a:buClr>
                <a:srgbClr val="FFFFFF"/>
              </a:buClr>
              <a:buFont typeface="Wingdings 2"/>
              <a:defRPr sz="3000" cap="all">
                <a:solidFill>
                  <a:srgbClr val="65D643"/>
                </a:solidFill>
                <a:latin typeface="+mn-lt"/>
                <a:ea typeface="+mn-ea"/>
                <a:cs typeface="+mn-cs"/>
                <a:sym typeface="Helvetica Neue Medium"/>
              </a:defRPr>
            </a:lvl1pPr>
          </a:lstStyle>
          <a:p>
            <a:r>
              <a:t>Diabetes</a:t>
            </a:r>
          </a:p>
        </p:txBody>
      </p:sp>
      <p:sp>
        <p:nvSpPr>
          <p:cNvPr id="138" name="History of Stroke"/>
          <p:cNvSpPr txBox="1"/>
          <p:nvPr/>
        </p:nvSpPr>
        <p:spPr>
          <a:xfrm>
            <a:off x="17474750" y="5213184"/>
            <a:ext cx="4814505" cy="714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defTabSz="914400">
              <a:lnSpc>
                <a:spcPct val="120000"/>
              </a:lnSpc>
              <a:spcBef>
                <a:spcPts val="2000"/>
              </a:spcBef>
              <a:buClr>
                <a:srgbClr val="FFFFFF"/>
              </a:buClr>
              <a:buFont typeface="Wingdings 2"/>
              <a:defRPr b="0" cap="all">
                <a:solidFill>
                  <a:srgbClr val="50BFFC"/>
                </a:solidFill>
                <a:latin typeface="+mn-lt"/>
                <a:ea typeface="+mn-ea"/>
                <a:cs typeface="+mn-cs"/>
                <a:sym typeface="Helvetica Neue Medium"/>
              </a:defRPr>
            </a:lvl1pPr>
          </a:lstStyle>
          <a:p>
            <a:r>
              <a:t>History of Stroke</a:t>
            </a:r>
          </a:p>
        </p:txBody>
      </p:sp>
      <p:sp>
        <p:nvSpPr>
          <p:cNvPr id="139" name="Arthritis"/>
          <p:cNvSpPr txBox="1"/>
          <p:nvPr/>
        </p:nvSpPr>
        <p:spPr>
          <a:xfrm>
            <a:off x="17474750" y="7706146"/>
            <a:ext cx="3568001" cy="714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defTabSz="914400">
              <a:lnSpc>
                <a:spcPct val="120000"/>
              </a:lnSpc>
              <a:spcBef>
                <a:spcPts val="2000"/>
              </a:spcBef>
              <a:buClr>
                <a:srgbClr val="FFFFFF"/>
              </a:buClr>
              <a:buFont typeface="Wingdings 2"/>
              <a:defRPr b="0" cap="all">
                <a:solidFill>
                  <a:srgbClr val="F7B92B"/>
                </a:solidFill>
                <a:latin typeface="+mn-lt"/>
                <a:ea typeface="+mn-ea"/>
                <a:cs typeface="+mn-cs"/>
                <a:sym typeface="Helvetica Neue Medium"/>
              </a:defRPr>
            </a:lvl1pPr>
          </a:lstStyle>
          <a:p>
            <a:r>
              <a:t>Arthritis</a:t>
            </a:r>
          </a:p>
        </p:txBody>
      </p:sp>
      <p:sp>
        <p:nvSpPr>
          <p:cNvPr id="140" name="Asthma"/>
          <p:cNvSpPr txBox="1"/>
          <p:nvPr/>
        </p:nvSpPr>
        <p:spPr>
          <a:xfrm>
            <a:off x="17474750" y="9405301"/>
            <a:ext cx="3568001" cy="7145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defTabSz="914400">
              <a:lnSpc>
                <a:spcPct val="120000"/>
              </a:lnSpc>
              <a:spcBef>
                <a:spcPts val="2000"/>
              </a:spcBef>
              <a:buClr>
                <a:srgbClr val="FFFFFF"/>
              </a:buClr>
              <a:buFont typeface="Wingdings 2"/>
              <a:defRPr b="0" cap="all">
                <a:solidFill>
                  <a:schemeClr val="accent5">
                    <a:hueOff val="-82419"/>
                    <a:satOff val="-9513"/>
                    <a:lumOff val="-16343"/>
                  </a:schemeClr>
                </a:solidFill>
                <a:latin typeface="+mn-lt"/>
                <a:ea typeface="+mn-ea"/>
                <a:cs typeface="+mn-cs"/>
                <a:sym typeface="Helvetica Neue Medium"/>
              </a:defRPr>
            </a:lvl1pPr>
          </a:lstStyle>
          <a:p>
            <a:r>
              <a:t>Asthma</a:t>
            </a:r>
          </a:p>
        </p:txBody>
      </p:sp>
      <p:sp>
        <p:nvSpPr>
          <p:cNvPr id="141" name="Total US POPULATION"/>
          <p:cNvSpPr txBox="1"/>
          <p:nvPr/>
        </p:nvSpPr>
        <p:spPr>
          <a:xfrm>
            <a:off x="17474750" y="8593824"/>
            <a:ext cx="5835336" cy="714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defTabSz="914400">
              <a:lnSpc>
                <a:spcPct val="120000"/>
              </a:lnSpc>
              <a:spcBef>
                <a:spcPts val="2000"/>
              </a:spcBef>
              <a:buClr>
                <a:srgbClr val="FFFFFF"/>
              </a:buClr>
              <a:buFont typeface="Wingdings 2"/>
              <a:defRPr cap="all">
                <a:solidFill>
                  <a:srgbClr val="FFFFFF"/>
                </a:solidFill>
              </a:defRPr>
            </a:lvl1pPr>
          </a:lstStyle>
          <a:p>
            <a:r>
              <a:t>Total US POPULATION</a:t>
            </a:r>
          </a:p>
        </p:txBody>
      </p:sp>
      <p:sp>
        <p:nvSpPr>
          <p:cNvPr id="142" name="Line"/>
          <p:cNvSpPr/>
          <p:nvPr/>
        </p:nvSpPr>
        <p:spPr>
          <a:xfrm flipV="1">
            <a:off x="2756759" y="8937886"/>
            <a:ext cx="14970171" cy="3004951"/>
          </a:xfrm>
          <a:prstGeom prst="line">
            <a:avLst/>
          </a:prstGeom>
          <a:ln w="63500">
            <a:solidFill>
              <a:srgbClr val="FFFFFF"/>
            </a:solidFill>
            <a:custDash>
              <a:ds d="200000" sp="2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3" name="Dall T M et al. Health Aff 2013; 32:2013-20."/>
          <p:cNvSpPr txBox="1"/>
          <p:nvPr/>
        </p:nvSpPr>
        <p:spPr>
          <a:xfrm>
            <a:off x="2562772" y="12768272"/>
            <a:ext cx="6063616" cy="473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500" b="0">
                <a:solidFill>
                  <a:srgbClr val="D5D5D5"/>
                </a:solidFill>
                <a:latin typeface="Helvetica Neue Light"/>
                <a:ea typeface="Helvetica Neue Light"/>
                <a:cs typeface="Helvetica Neue Light"/>
                <a:sym typeface="Helvetica Neue Light"/>
              </a:defRPr>
            </a:lvl1pPr>
          </a:lstStyle>
          <a:p>
            <a:r>
              <a:t>Dall T M et al. Health Aff 2013; 32:2013-20.</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5989E"/>
        </a:solidFill>
        <a:effectLst/>
      </p:bgPr>
    </p:bg>
    <p:spTree>
      <p:nvGrpSpPr>
        <p:cNvPr id="1" name=""/>
        <p:cNvGrpSpPr/>
        <p:nvPr/>
      </p:nvGrpSpPr>
      <p:grpSpPr>
        <a:xfrm>
          <a:off x="0" y="0"/>
          <a:ext cx="0" cy="0"/>
          <a:chOff x="0" y="0"/>
          <a:chExt cx="0" cy="0"/>
        </a:xfrm>
      </p:grpSpPr>
      <p:grpSp>
        <p:nvGrpSpPr>
          <p:cNvPr id="147" name="Screen Shot 2018-07-10 at 11.16.48 AM.png"/>
          <p:cNvGrpSpPr/>
          <p:nvPr/>
        </p:nvGrpSpPr>
        <p:grpSpPr>
          <a:xfrm>
            <a:off x="1669988" y="5204158"/>
            <a:ext cx="11056271" cy="4064876"/>
            <a:chOff x="0" y="0"/>
            <a:chExt cx="11056269" cy="4064874"/>
          </a:xfrm>
        </p:grpSpPr>
        <p:pic>
          <p:nvPicPr>
            <p:cNvPr id="146" name="Screen Shot 2018-07-10 at 11.16.48 AM.png" descr="Screen Shot 2018-07-10 at 11.16.48 AM.png"/>
            <p:cNvPicPr>
              <a:picLocks noChangeAspect="1"/>
            </p:cNvPicPr>
            <p:nvPr/>
          </p:nvPicPr>
          <p:blipFill>
            <a:blip r:embed="rId2">
              <a:extLst/>
            </a:blip>
            <a:stretch>
              <a:fillRect/>
            </a:stretch>
          </p:blipFill>
          <p:spPr>
            <a:xfrm>
              <a:off x="215900" y="139700"/>
              <a:ext cx="10624470" cy="3506075"/>
            </a:xfrm>
            <a:prstGeom prst="rect">
              <a:avLst/>
            </a:prstGeom>
            <a:ln>
              <a:noFill/>
            </a:ln>
            <a:effectLst/>
          </p:spPr>
        </p:pic>
        <p:pic>
          <p:nvPicPr>
            <p:cNvPr id="145" name="Screen Shot 2018-07-10 at 11.16.48 AM.png" descr="Screen Shot 2018-07-10 at 11.16.48 AM.png"/>
            <p:cNvPicPr>
              <a:picLocks/>
            </p:cNvPicPr>
            <p:nvPr/>
          </p:nvPicPr>
          <p:blipFill>
            <a:blip r:embed="rId3">
              <a:extLst/>
            </a:blip>
            <a:stretch>
              <a:fillRect/>
            </a:stretch>
          </p:blipFill>
          <p:spPr>
            <a:xfrm>
              <a:off x="0" y="0"/>
              <a:ext cx="11056270" cy="4064875"/>
            </a:xfrm>
            <a:prstGeom prst="rect">
              <a:avLst/>
            </a:prstGeom>
            <a:effectLst/>
          </p:spPr>
        </p:pic>
      </p:grpSp>
      <p:grpSp>
        <p:nvGrpSpPr>
          <p:cNvPr id="150" name="http_%2F%2Fcom.ft.imagepublish.prod.s3.amazonaws.png"/>
          <p:cNvGrpSpPr/>
          <p:nvPr/>
        </p:nvGrpSpPr>
        <p:grpSpPr>
          <a:xfrm>
            <a:off x="12199787" y="893542"/>
            <a:ext cx="10627558" cy="9338481"/>
            <a:chOff x="0" y="0"/>
            <a:chExt cx="10627557" cy="9338479"/>
          </a:xfrm>
        </p:grpSpPr>
        <p:pic>
          <p:nvPicPr>
            <p:cNvPr id="149" name="http_%2F%2Fcom.ft.imagepublish.prod.s3.amazonaws.png" descr="http_%2F%2Fcom.ft.imagepublish.prod.s3.amazonaws.png"/>
            <p:cNvPicPr>
              <a:picLocks noChangeAspect="1"/>
            </p:cNvPicPr>
            <p:nvPr/>
          </p:nvPicPr>
          <p:blipFill>
            <a:blip r:embed="rId4">
              <a:extLst/>
            </a:blip>
            <a:stretch>
              <a:fillRect/>
            </a:stretch>
          </p:blipFill>
          <p:spPr>
            <a:xfrm>
              <a:off x="215900" y="139700"/>
              <a:ext cx="10195758" cy="8779680"/>
            </a:xfrm>
            <a:prstGeom prst="rect">
              <a:avLst/>
            </a:prstGeom>
            <a:ln>
              <a:noFill/>
            </a:ln>
            <a:effectLst/>
          </p:spPr>
        </p:pic>
        <p:pic>
          <p:nvPicPr>
            <p:cNvPr id="148" name="http_%2F%2Fcom.ft.imagepublish.prod.s3.amazonaws.png" descr="http_%2F%2Fcom.ft.imagepublish.prod.s3.amazonaws.png"/>
            <p:cNvPicPr>
              <a:picLocks/>
            </p:cNvPicPr>
            <p:nvPr/>
          </p:nvPicPr>
          <p:blipFill>
            <a:blip r:embed="rId5">
              <a:extLst/>
            </a:blip>
            <a:stretch>
              <a:fillRect/>
            </a:stretch>
          </p:blipFill>
          <p:spPr>
            <a:xfrm>
              <a:off x="0" y="0"/>
              <a:ext cx="10627558" cy="9338480"/>
            </a:xfrm>
            <a:prstGeom prst="rect">
              <a:avLst/>
            </a:prstGeom>
            <a:effectLst/>
          </p:spPr>
        </p:pic>
      </p:grpSp>
      <p:sp>
        <p:nvSpPr>
          <p:cNvPr id="151" name="The U.S. is the only developed country where life span has been decreasing for the last 2 years"/>
          <p:cNvSpPr txBox="1"/>
          <p:nvPr/>
        </p:nvSpPr>
        <p:spPr>
          <a:xfrm>
            <a:off x="5105596" y="11247304"/>
            <a:ext cx="14172808" cy="2270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539495">
              <a:lnSpc>
                <a:spcPct val="80000"/>
              </a:lnSpc>
              <a:defRPr sz="4719">
                <a:solidFill>
                  <a:srgbClr val="FFFFFF"/>
                </a:solidFill>
              </a:defRPr>
            </a:lvl1pPr>
          </a:lstStyle>
          <a:p>
            <a:r>
              <a:t>The U.S. is the only developed country where life span has been decreasing for the last 2 years </a:t>
            </a:r>
            <a:endParaRPr>
              <a:latin typeface="Times"/>
              <a:ea typeface="Times"/>
              <a:cs typeface="Times"/>
              <a:sym typeface="Times"/>
            </a:endParaRPr>
          </a:p>
        </p:txBody>
      </p:sp>
      <p:sp>
        <p:nvSpPr>
          <p:cNvPr id="153" name="Line"/>
          <p:cNvSpPr/>
          <p:nvPr/>
        </p:nvSpPr>
        <p:spPr>
          <a:xfrm>
            <a:off x="2963879" y="10739663"/>
            <a:ext cx="18456242" cy="1"/>
          </a:xfrm>
          <a:prstGeom prst="line">
            <a:avLst/>
          </a:prstGeom>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54" name="warning.png" descr="warning.png"/>
          <p:cNvPicPr>
            <a:picLocks noChangeAspect="1"/>
          </p:cNvPicPr>
          <p:nvPr/>
        </p:nvPicPr>
        <p:blipFill>
          <a:blip r:embed="rId6">
            <a:extLst/>
          </a:blip>
          <a:stretch>
            <a:fillRect/>
          </a:stretch>
        </p:blipFill>
        <p:spPr>
          <a:xfrm>
            <a:off x="9343953" y="2282486"/>
            <a:ext cx="2454734" cy="2454733"/>
          </a:xfrm>
          <a:prstGeom prst="rect">
            <a:avLst/>
          </a:prstGeom>
          <a:ln w="12700">
            <a:miter lim="400000"/>
          </a:ln>
          <a:effectLst>
            <a:outerShdw blurRad="203200" dist="42903" dir="3361209" rotWithShape="0">
              <a:srgbClr val="000000">
                <a:alpha val="33176"/>
              </a:srgbClr>
            </a:outerShdw>
          </a:effectLst>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5989E"/>
        </a:solidFill>
        <a:effectLst/>
      </p:bgPr>
    </p:bg>
    <p:spTree>
      <p:nvGrpSpPr>
        <p:cNvPr id="1" name=""/>
        <p:cNvGrpSpPr/>
        <p:nvPr/>
      </p:nvGrpSpPr>
      <p:grpSpPr>
        <a:xfrm>
          <a:off x="0" y="0"/>
          <a:ext cx="0" cy="0"/>
          <a:chOff x="0" y="0"/>
          <a:chExt cx="0" cy="0"/>
        </a:xfrm>
      </p:grpSpPr>
      <p:sp>
        <p:nvSpPr>
          <p:cNvPr id="157" name="Line"/>
          <p:cNvSpPr/>
          <p:nvPr/>
        </p:nvSpPr>
        <p:spPr>
          <a:xfrm>
            <a:off x="-2109043" y="7683534"/>
            <a:ext cx="29580628" cy="1"/>
          </a:xfrm>
          <a:prstGeom prst="line">
            <a:avLst/>
          </a:prstGeom>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8" name="Behavior change adds years to life"/>
          <p:cNvSpPr txBox="1">
            <a:spLocks noGrp="1"/>
          </p:cNvSpPr>
          <p:nvPr>
            <p:ph type="ctrTitle"/>
          </p:nvPr>
        </p:nvSpPr>
        <p:spPr>
          <a:xfrm>
            <a:off x="1814292" y="1016000"/>
            <a:ext cx="20755416" cy="1385107"/>
          </a:xfrm>
          <a:prstGeom prst="rect">
            <a:avLst/>
          </a:prstGeom>
        </p:spPr>
        <p:txBody>
          <a:bodyPr lIns="45719" tIns="45719" rIns="45719" bIns="45719" anchor="ctr"/>
          <a:lstStyle>
            <a:lvl1pPr defTabSz="914400">
              <a:lnSpc>
                <a:spcPct val="80000"/>
              </a:lnSpc>
              <a:defRPr sz="7400" b="1" cap="all">
                <a:solidFill>
                  <a:srgbClr val="FFFFFF"/>
                </a:solidFill>
                <a:latin typeface="Gotham"/>
                <a:ea typeface="Gotham"/>
                <a:cs typeface="Gotham"/>
                <a:sym typeface="Gotham"/>
              </a:defRPr>
            </a:lvl1pPr>
          </a:lstStyle>
          <a:p>
            <a:r>
              <a:t>Behavior change adds years to life</a:t>
            </a:r>
          </a:p>
        </p:txBody>
      </p:sp>
      <p:sp>
        <p:nvSpPr>
          <p:cNvPr id="159" name="5 habits that add 13 years to life per new study"/>
          <p:cNvSpPr txBox="1"/>
          <p:nvPr/>
        </p:nvSpPr>
        <p:spPr>
          <a:xfrm>
            <a:off x="5008245" y="3616442"/>
            <a:ext cx="14367511" cy="1632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5000">
                <a:solidFill>
                  <a:srgbClr val="FFFFFF"/>
                </a:solidFill>
              </a:defRPr>
            </a:pPr>
            <a:r>
              <a:t>5 habits that add </a:t>
            </a:r>
            <a:r>
              <a:rPr i="1">
                <a:solidFill>
                  <a:schemeClr val="accent4"/>
                </a:solidFill>
              </a:rPr>
              <a:t>13 years</a:t>
            </a:r>
            <a:r>
              <a:t> to life per new study</a:t>
            </a:r>
          </a:p>
        </p:txBody>
      </p:sp>
      <p:sp>
        <p:nvSpPr>
          <p:cNvPr id="161" name="Line"/>
          <p:cNvSpPr/>
          <p:nvPr/>
        </p:nvSpPr>
        <p:spPr>
          <a:xfrm>
            <a:off x="1349305" y="2901839"/>
            <a:ext cx="21685390" cy="1"/>
          </a:xfrm>
          <a:prstGeom prst="line">
            <a:avLst/>
          </a:prstGeom>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62" name="Circle"/>
          <p:cNvSpPr/>
          <p:nvPr/>
        </p:nvSpPr>
        <p:spPr>
          <a:xfrm>
            <a:off x="1696301" y="5912825"/>
            <a:ext cx="3379672" cy="3379672"/>
          </a:xfrm>
          <a:prstGeom prst="ellipse">
            <a:avLst/>
          </a:prstGeom>
          <a:solidFill>
            <a:schemeClr val="accent4">
              <a:hueOff val="-461056"/>
              <a:satOff val="4338"/>
              <a:lumOff val="-10225"/>
            </a:schemeClr>
          </a:solidFill>
          <a:ln w="12700">
            <a:miter lim="400000"/>
          </a:ln>
        </p:spPr>
        <p:txBody>
          <a:bodyPr lIns="0" tIns="0" rIns="0" bIns="0" anchor="ctr"/>
          <a:lstStyle/>
          <a:p>
            <a:pPr>
              <a:defRPr sz="3200" b="0">
                <a:solidFill>
                  <a:schemeClr val="accent2">
                    <a:hueOff val="260011"/>
                    <a:satOff val="17755"/>
                    <a:lumOff val="-25437"/>
                  </a:schemeClr>
                </a:solidFill>
                <a:latin typeface="+mn-lt"/>
                <a:ea typeface="+mn-ea"/>
                <a:cs typeface="+mn-cs"/>
                <a:sym typeface="Helvetica Neue Medium"/>
              </a:defRPr>
            </a:pPr>
            <a:endParaRPr/>
          </a:p>
        </p:txBody>
      </p:sp>
      <p:pic>
        <p:nvPicPr>
          <p:cNvPr id="163" name="no-smoking.png" descr="no-smoking.png"/>
          <p:cNvPicPr>
            <a:picLocks noChangeAspect="1"/>
          </p:cNvPicPr>
          <p:nvPr/>
        </p:nvPicPr>
        <p:blipFill>
          <a:blip r:embed="rId2">
            <a:extLst/>
          </a:blip>
          <a:stretch>
            <a:fillRect/>
          </a:stretch>
        </p:blipFill>
        <p:spPr>
          <a:xfrm>
            <a:off x="2293787" y="6510311"/>
            <a:ext cx="2184700" cy="2184700"/>
          </a:xfrm>
          <a:prstGeom prst="rect">
            <a:avLst/>
          </a:prstGeom>
          <a:ln w="12700">
            <a:miter lim="400000"/>
          </a:ln>
        </p:spPr>
      </p:pic>
      <p:sp>
        <p:nvSpPr>
          <p:cNvPr id="164" name="Circle"/>
          <p:cNvSpPr/>
          <p:nvPr/>
        </p:nvSpPr>
        <p:spPr>
          <a:xfrm>
            <a:off x="10447159" y="5912825"/>
            <a:ext cx="3379673" cy="3379672"/>
          </a:xfrm>
          <a:prstGeom prst="ellipse">
            <a:avLst/>
          </a:prstGeom>
          <a:solidFill>
            <a:schemeClr val="accent4">
              <a:hueOff val="-461056"/>
              <a:satOff val="4338"/>
              <a:lumOff val="-10225"/>
            </a:schemeClr>
          </a:solidFill>
          <a:ln w="12700">
            <a:miter lim="400000"/>
          </a:ln>
        </p:spPr>
        <p:txBody>
          <a:bodyPr lIns="0" tIns="0" rIns="0" bIns="0" anchor="ctr"/>
          <a:lstStyle/>
          <a:p>
            <a:pPr>
              <a:defRPr sz="3200" b="0">
                <a:solidFill>
                  <a:schemeClr val="accent2">
                    <a:hueOff val="260011"/>
                    <a:satOff val="17755"/>
                    <a:lumOff val="-25437"/>
                  </a:schemeClr>
                </a:solidFill>
                <a:latin typeface="+mn-lt"/>
                <a:ea typeface="+mn-ea"/>
                <a:cs typeface="+mn-cs"/>
                <a:sym typeface="Helvetica Neue Medium"/>
              </a:defRPr>
            </a:pPr>
            <a:endParaRPr/>
          </a:p>
        </p:txBody>
      </p:sp>
      <p:pic>
        <p:nvPicPr>
          <p:cNvPr id="165" name="gym.png" descr="gym.png"/>
          <p:cNvPicPr>
            <a:picLocks noChangeAspect="1"/>
          </p:cNvPicPr>
          <p:nvPr/>
        </p:nvPicPr>
        <p:blipFill>
          <a:blip r:embed="rId3">
            <a:extLst/>
          </a:blip>
          <a:stretch>
            <a:fillRect/>
          </a:stretch>
        </p:blipFill>
        <p:spPr>
          <a:xfrm>
            <a:off x="11044646" y="6510311"/>
            <a:ext cx="2184700" cy="2184700"/>
          </a:xfrm>
          <a:prstGeom prst="rect">
            <a:avLst/>
          </a:prstGeom>
          <a:ln w="12700">
            <a:miter lim="400000"/>
          </a:ln>
        </p:spPr>
      </p:pic>
      <p:sp>
        <p:nvSpPr>
          <p:cNvPr id="166" name="Circle"/>
          <p:cNvSpPr/>
          <p:nvPr/>
        </p:nvSpPr>
        <p:spPr>
          <a:xfrm>
            <a:off x="19198018" y="5912825"/>
            <a:ext cx="3379673" cy="3379672"/>
          </a:xfrm>
          <a:prstGeom prst="ellipse">
            <a:avLst/>
          </a:prstGeom>
          <a:solidFill>
            <a:schemeClr val="accent4">
              <a:hueOff val="-461056"/>
              <a:satOff val="4338"/>
              <a:lumOff val="-10225"/>
            </a:schemeClr>
          </a:solidFill>
          <a:ln w="12700">
            <a:miter lim="400000"/>
          </a:ln>
        </p:spPr>
        <p:txBody>
          <a:bodyPr lIns="0" tIns="0" rIns="0" bIns="0" anchor="ctr"/>
          <a:lstStyle/>
          <a:p>
            <a:pPr>
              <a:defRPr sz="3200" b="0">
                <a:solidFill>
                  <a:schemeClr val="accent2">
                    <a:hueOff val="260011"/>
                    <a:satOff val="17755"/>
                    <a:lumOff val="-25437"/>
                  </a:schemeClr>
                </a:solidFill>
                <a:latin typeface="+mn-lt"/>
                <a:ea typeface="+mn-ea"/>
                <a:cs typeface="+mn-cs"/>
                <a:sym typeface="Helvetica Neue Medium"/>
              </a:defRPr>
            </a:pPr>
            <a:endParaRPr/>
          </a:p>
        </p:txBody>
      </p:sp>
      <p:pic>
        <p:nvPicPr>
          <p:cNvPr id="167" name="weight-scale.png" descr="weight-scale.png"/>
          <p:cNvPicPr>
            <a:picLocks noChangeAspect="1"/>
          </p:cNvPicPr>
          <p:nvPr/>
        </p:nvPicPr>
        <p:blipFill>
          <a:blip r:embed="rId4">
            <a:extLst/>
          </a:blip>
          <a:srcRect/>
          <a:stretch>
            <a:fillRect/>
          </a:stretch>
        </p:blipFill>
        <p:spPr>
          <a:xfrm>
            <a:off x="19869446" y="6591136"/>
            <a:ext cx="2037016" cy="2184700"/>
          </a:xfrm>
          <a:prstGeom prst="rect">
            <a:avLst/>
          </a:prstGeom>
          <a:ln w="12700">
            <a:miter lim="400000"/>
          </a:ln>
        </p:spPr>
      </p:pic>
      <p:sp>
        <p:nvSpPr>
          <p:cNvPr id="168" name="Circle"/>
          <p:cNvSpPr/>
          <p:nvPr/>
        </p:nvSpPr>
        <p:spPr>
          <a:xfrm>
            <a:off x="6071730" y="5912825"/>
            <a:ext cx="3379673" cy="3379672"/>
          </a:xfrm>
          <a:prstGeom prst="ellipse">
            <a:avLst/>
          </a:prstGeom>
          <a:solidFill>
            <a:schemeClr val="accent4">
              <a:hueOff val="-461056"/>
              <a:satOff val="4338"/>
              <a:lumOff val="-10225"/>
            </a:schemeClr>
          </a:solidFill>
          <a:ln w="12700">
            <a:miter lim="400000"/>
          </a:ln>
        </p:spPr>
        <p:txBody>
          <a:bodyPr lIns="0" tIns="0" rIns="0" bIns="0" anchor="ctr"/>
          <a:lstStyle/>
          <a:p>
            <a:pPr>
              <a:defRPr sz="3200" b="0">
                <a:solidFill>
                  <a:schemeClr val="accent2">
                    <a:hueOff val="260011"/>
                    <a:satOff val="17755"/>
                    <a:lumOff val="-25437"/>
                  </a:schemeClr>
                </a:solidFill>
                <a:latin typeface="+mn-lt"/>
                <a:ea typeface="+mn-ea"/>
                <a:cs typeface="+mn-cs"/>
                <a:sym typeface="Helvetica Neue Medium"/>
              </a:defRPr>
            </a:pPr>
            <a:endParaRPr/>
          </a:p>
        </p:txBody>
      </p:sp>
      <p:pic>
        <p:nvPicPr>
          <p:cNvPr id="169" name="cocktail.png" descr="cocktail.png"/>
          <p:cNvPicPr>
            <a:picLocks noChangeAspect="1"/>
          </p:cNvPicPr>
          <p:nvPr/>
        </p:nvPicPr>
        <p:blipFill>
          <a:blip r:embed="rId5">
            <a:extLst/>
          </a:blip>
          <a:srcRect/>
          <a:stretch>
            <a:fillRect/>
          </a:stretch>
        </p:blipFill>
        <p:spPr>
          <a:xfrm>
            <a:off x="6731146" y="6591136"/>
            <a:ext cx="2061038" cy="2184700"/>
          </a:xfrm>
          <a:prstGeom prst="rect">
            <a:avLst/>
          </a:prstGeom>
          <a:ln w="12700">
            <a:miter lim="400000"/>
          </a:ln>
        </p:spPr>
      </p:pic>
      <p:sp>
        <p:nvSpPr>
          <p:cNvPr id="170" name="Circle"/>
          <p:cNvSpPr/>
          <p:nvPr/>
        </p:nvSpPr>
        <p:spPr>
          <a:xfrm>
            <a:off x="14822589" y="5912825"/>
            <a:ext cx="3379673" cy="3379672"/>
          </a:xfrm>
          <a:prstGeom prst="ellipse">
            <a:avLst/>
          </a:prstGeom>
          <a:solidFill>
            <a:schemeClr val="accent4">
              <a:hueOff val="-461056"/>
              <a:satOff val="4338"/>
              <a:lumOff val="-10225"/>
            </a:schemeClr>
          </a:solidFill>
          <a:ln w="12700">
            <a:miter lim="400000"/>
          </a:ln>
        </p:spPr>
        <p:txBody>
          <a:bodyPr lIns="0" tIns="0" rIns="0" bIns="0" anchor="ctr"/>
          <a:lstStyle/>
          <a:p>
            <a:pPr>
              <a:defRPr sz="3200" b="0">
                <a:solidFill>
                  <a:schemeClr val="accent2">
                    <a:hueOff val="260011"/>
                    <a:satOff val="17755"/>
                    <a:lumOff val="-25437"/>
                  </a:schemeClr>
                </a:solidFill>
                <a:latin typeface="+mn-lt"/>
                <a:ea typeface="+mn-ea"/>
                <a:cs typeface="+mn-cs"/>
                <a:sym typeface="Helvetica Neue Medium"/>
              </a:defRPr>
            </a:pPr>
            <a:endParaRPr/>
          </a:p>
        </p:txBody>
      </p:sp>
      <p:pic>
        <p:nvPicPr>
          <p:cNvPr id="171" name="salad.png" descr="salad.png"/>
          <p:cNvPicPr>
            <a:picLocks noChangeAspect="1"/>
          </p:cNvPicPr>
          <p:nvPr/>
        </p:nvPicPr>
        <p:blipFill>
          <a:blip r:embed="rId6">
            <a:extLst/>
          </a:blip>
          <a:srcRect/>
          <a:stretch>
            <a:fillRect/>
          </a:stretch>
        </p:blipFill>
        <p:spPr>
          <a:xfrm>
            <a:off x="15420175" y="6823260"/>
            <a:ext cx="2184700" cy="1720451"/>
          </a:xfrm>
          <a:prstGeom prst="rect">
            <a:avLst/>
          </a:prstGeom>
          <a:ln w="12700">
            <a:miter lim="400000"/>
          </a:ln>
        </p:spPr>
      </p:pic>
      <p:sp>
        <p:nvSpPr>
          <p:cNvPr id="172" name="NO SMOKING"/>
          <p:cNvSpPr txBox="1"/>
          <p:nvPr/>
        </p:nvSpPr>
        <p:spPr>
          <a:xfrm>
            <a:off x="2022284" y="9653099"/>
            <a:ext cx="2753107" cy="1030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NO SMOKING</a:t>
            </a:r>
          </a:p>
        </p:txBody>
      </p:sp>
      <p:sp>
        <p:nvSpPr>
          <p:cNvPr id="173" name="REGULAR…"/>
          <p:cNvSpPr txBox="1"/>
          <p:nvPr/>
        </p:nvSpPr>
        <p:spPr>
          <a:xfrm>
            <a:off x="10162971" y="9653099"/>
            <a:ext cx="3973450" cy="15002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rgbClr val="FFFFFF"/>
                </a:solidFill>
              </a:defRPr>
            </a:pPr>
            <a:r>
              <a:t>REGULAR </a:t>
            </a:r>
          </a:p>
          <a:p>
            <a:pPr>
              <a:defRPr>
                <a:solidFill>
                  <a:srgbClr val="FFFFFF"/>
                </a:solidFill>
              </a:defRPr>
            </a:pPr>
            <a:r>
              <a:t>PHYSICAL ACTIVITY</a:t>
            </a:r>
          </a:p>
        </p:txBody>
      </p:sp>
      <p:sp>
        <p:nvSpPr>
          <p:cNvPr id="174" name="HEALTHY WEIGHT"/>
          <p:cNvSpPr txBox="1"/>
          <p:nvPr/>
        </p:nvSpPr>
        <p:spPr>
          <a:xfrm>
            <a:off x="19100711" y="9653099"/>
            <a:ext cx="3599689" cy="1030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HEALTHY WEIGHT</a:t>
            </a:r>
          </a:p>
        </p:txBody>
      </p:sp>
      <p:sp>
        <p:nvSpPr>
          <p:cNvPr id="175" name="HEALTHY DIET"/>
          <p:cNvSpPr txBox="1"/>
          <p:nvPr/>
        </p:nvSpPr>
        <p:spPr>
          <a:xfrm>
            <a:off x="15049702" y="9653099"/>
            <a:ext cx="2950846" cy="1030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HEALTHY DIET</a:t>
            </a:r>
          </a:p>
        </p:txBody>
      </p:sp>
      <p:sp>
        <p:nvSpPr>
          <p:cNvPr id="176" name="MODERATE…"/>
          <p:cNvSpPr txBox="1"/>
          <p:nvPr/>
        </p:nvSpPr>
        <p:spPr>
          <a:xfrm>
            <a:off x="6535254" y="9653099"/>
            <a:ext cx="2478025" cy="15002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solidFill>
                  <a:srgbClr val="FFFFFF"/>
                </a:solidFill>
              </a:defRPr>
            </a:pPr>
            <a:r>
              <a:t>MODERATE </a:t>
            </a:r>
          </a:p>
          <a:p>
            <a:pPr>
              <a:defRPr>
                <a:solidFill>
                  <a:srgbClr val="FFFFFF"/>
                </a:solidFill>
              </a:defRPr>
            </a:pPr>
            <a:r>
              <a:t>ALCOHOL</a:t>
            </a:r>
          </a:p>
        </p:txBody>
      </p:sp>
      <p:sp>
        <p:nvSpPr>
          <p:cNvPr id="177" name="Li Y et al. Circulation. 2018;138:345-55. 30 Apr 2018"/>
          <p:cNvSpPr txBox="1"/>
          <p:nvPr/>
        </p:nvSpPr>
        <p:spPr>
          <a:xfrm>
            <a:off x="1119526" y="12111437"/>
            <a:ext cx="9681876" cy="5604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a:solidFill>
                  <a:srgbClr val="FFFFFF"/>
                </a:solidFill>
              </a:defRPr>
            </a:lvl1pPr>
          </a:lstStyle>
          <a:p>
            <a:r>
              <a:t>Li Y et al. Circulation. 2018;138:345-55. 30 Apr 2018</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5989E"/>
        </a:solidFill>
        <a:effectLst/>
      </p:bgPr>
    </p:bg>
    <p:spTree>
      <p:nvGrpSpPr>
        <p:cNvPr id="1" name=""/>
        <p:cNvGrpSpPr/>
        <p:nvPr/>
      </p:nvGrpSpPr>
      <p:grpSpPr>
        <a:xfrm>
          <a:off x="0" y="0"/>
          <a:ext cx="0" cy="0"/>
          <a:chOff x="0" y="0"/>
          <a:chExt cx="0" cy="0"/>
        </a:xfrm>
      </p:grpSpPr>
      <p:sp>
        <p:nvSpPr>
          <p:cNvPr id="179" name="Rectangle"/>
          <p:cNvSpPr/>
          <p:nvPr/>
        </p:nvSpPr>
        <p:spPr>
          <a:xfrm>
            <a:off x="-680253" y="990600"/>
            <a:ext cx="25400972" cy="1385107"/>
          </a:xfrm>
          <a:prstGeom prst="rect">
            <a:avLst/>
          </a:prstGeom>
          <a:solidFill>
            <a:srgbClr val="EE4C4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81" name="Line"/>
          <p:cNvSpPr/>
          <p:nvPr/>
        </p:nvSpPr>
        <p:spPr>
          <a:xfrm>
            <a:off x="1349305" y="2776065"/>
            <a:ext cx="21685390" cy="1"/>
          </a:xfrm>
          <a:prstGeom prst="line">
            <a:avLst/>
          </a:prstGeom>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82" name="CONDITIONS OF CONCERN FOR MEN’s HEALTH"/>
          <p:cNvSpPr txBox="1"/>
          <p:nvPr/>
        </p:nvSpPr>
        <p:spPr>
          <a:xfrm>
            <a:off x="1814292" y="1016000"/>
            <a:ext cx="20755416" cy="1385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813816">
              <a:lnSpc>
                <a:spcPct val="80000"/>
              </a:lnSpc>
              <a:defRPr sz="6586" cap="all">
                <a:solidFill>
                  <a:srgbClr val="FFFFFF"/>
                </a:solidFill>
                <a:latin typeface="Gotham"/>
                <a:ea typeface="Gotham"/>
                <a:cs typeface="Gotham"/>
                <a:sym typeface="Gotham"/>
              </a:defRPr>
            </a:lvl1pPr>
          </a:lstStyle>
          <a:p>
            <a:r>
              <a:t>CONDITIONS OF CONCERN FOR MEN’s HEALTH</a:t>
            </a:r>
          </a:p>
        </p:txBody>
      </p:sp>
      <p:pic>
        <p:nvPicPr>
          <p:cNvPr id="183" name="shutterstock_363299582.jpg" descr="shutterstock_363299582.jpg"/>
          <p:cNvPicPr>
            <a:picLocks noChangeAspect="1"/>
          </p:cNvPicPr>
          <p:nvPr/>
        </p:nvPicPr>
        <p:blipFill>
          <a:blip r:embed="rId2">
            <a:extLst/>
          </a:blip>
          <a:srcRect l="34147" t="1580" r="31554" b="1580"/>
          <a:stretch>
            <a:fillRect/>
          </a:stretch>
        </p:blipFill>
        <p:spPr>
          <a:xfrm>
            <a:off x="2720514" y="3033301"/>
            <a:ext cx="5138164" cy="9671500"/>
          </a:xfrm>
          <a:prstGeom prst="rect">
            <a:avLst/>
          </a:prstGeom>
          <a:ln w="12700">
            <a:miter lim="400000"/>
          </a:ln>
        </p:spPr>
      </p:pic>
      <p:pic>
        <p:nvPicPr>
          <p:cNvPr id="184" name="Best-Supplements-for-prostate-health-1020x560.jpg" descr="Best-Supplements-for-prostate-health-1020x560.jpg"/>
          <p:cNvPicPr>
            <a:picLocks noChangeAspect="1"/>
          </p:cNvPicPr>
          <p:nvPr/>
        </p:nvPicPr>
        <p:blipFill>
          <a:blip r:embed="rId3">
            <a:extLst/>
          </a:blip>
          <a:srcRect l="4847" t="7523" r="6484" b="601"/>
          <a:stretch>
            <a:fillRect/>
          </a:stretch>
        </p:blipFill>
        <p:spPr>
          <a:xfrm>
            <a:off x="7962836" y="3033302"/>
            <a:ext cx="8304976" cy="4724535"/>
          </a:xfrm>
          <a:prstGeom prst="rect">
            <a:avLst/>
          </a:prstGeom>
          <a:ln w="12700">
            <a:miter lim="400000"/>
          </a:ln>
        </p:spPr>
      </p:pic>
      <p:pic>
        <p:nvPicPr>
          <p:cNvPr id="185" name="Couple-Unhappy-in-Bedroom.jpg" descr="Couple-Unhappy-in-Bedroom.jpg"/>
          <p:cNvPicPr>
            <a:picLocks noChangeAspect="1"/>
          </p:cNvPicPr>
          <p:nvPr/>
        </p:nvPicPr>
        <p:blipFill>
          <a:blip r:embed="rId4">
            <a:extLst/>
          </a:blip>
          <a:srcRect l="2560" t="438" r="3464" b="7764"/>
          <a:stretch>
            <a:fillRect/>
          </a:stretch>
        </p:blipFill>
        <p:spPr>
          <a:xfrm>
            <a:off x="14102439" y="7830811"/>
            <a:ext cx="7526757" cy="4892868"/>
          </a:xfrm>
          <a:prstGeom prst="rect">
            <a:avLst/>
          </a:prstGeom>
          <a:ln w="12700">
            <a:miter lim="400000"/>
          </a:ln>
        </p:spPr>
      </p:pic>
      <p:pic>
        <p:nvPicPr>
          <p:cNvPr id="186" name="Recovery-After-Minimal-Invasive-Heart-Surgery.jpg" descr="Recovery-After-Minimal-Invasive-Heart-Surgery.jpg"/>
          <p:cNvPicPr>
            <a:picLocks noChangeAspect="1"/>
          </p:cNvPicPr>
          <p:nvPr/>
        </p:nvPicPr>
        <p:blipFill>
          <a:blip r:embed="rId5">
            <a:extLst/>
          </a:blip>
          <a:srcRect l="10589" t="9782" r="10589" b="24989"/>
          <a:stretch>
            <a:fillRect/>
          </a:stretch>
        </p:blipFill>
        <p:spPr>
          <a:xfrm>
            <a:off x="7962916" y="7830811"/>
            <a:ext cx="6055371" cy="4874692"/>
          </a:xfrm>
          <a:prstGeom prst="rect">
            <a:avLst/>
          </a:prstGeom>
          <a:ln w="12700">
            <a:miter lim="400000"/>
          </a:ln>
        </p:spPr>
      </p:pic>
      <p:pic>
        <p:nvPicPr>
          <p:cNvPr id="187" name="manopause-cover.jpg" descr="manopause-cover.jpg"/>
          <p:cNvPicPr>
            <a:picLocks noChangeAspect="1"/>
          </p:cNvPicPr>
          <p:nvPr/>
        </p:nvPicPr>
        <p:blipFill>
          <a:blip r:embed="rId6">
            <a:extLst/>
          </a:blip>
          <a:srcRect l="5168" t="3648" r="5168" b="36515"/>
          <a:stretch>
            <a:fillRect/>
          </a:stretch>
        </p:blipFill>
        <p:spPr>
          <a:xfrm>
            <a:off x="16331631" y="3047093"/>
            <a:ext cx="5297287" cy="4712021"/>
          </a:xfrm>
          <a:prstGeom prst="rect">
            <a:avLst/>
          </a:prstGeom>
          <a:ln w="12700">
            <a:miter lim="400000"/>
          </a:ln>
        </p:spPr>
      </p:pic>
      <p:sp>
        <p:nvSpPr>
          <p:cNvPr id="188" name="Sexual function issues"/>
          <p:cNvSpPr/>
          <p:nvPr/>
        </p:nvSpPr>
        <p:spPr>
          <a:xfrm>
            <a:off x="14268138" y="11861351"/>
            <a:ext cx="7195338" cy="904326"/>
          </a:xfrm>
          <a:prstGeom prst="rect">
            <a:avLst/>
          </a:prstGeom>
          <a:solidFill>
            <a:srgbClr val="15989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defTabSz="914400">
              <a:lnSpc>
                <a:spcPct val="80000"/>
              </a:lnSpc>
              <a:defRPr sz="3500" cap="all">
                <a:solidFill>
                  <a:srgbClr val="FFFFFF"/>
                </a:solidFill>
                <a:latin typeface="Helvetica"/>
                <a:ea typeface="Helvetica"/>
                <a:cs typeface="Helvetica"/>
                <a:sym typeface="Helvetica"/>
              </a:defRPr>
            </a:lvl1pPr>
          </a:lstStyle>
          <a:p>
            <a:r>
              <a:t>Sexual function issues</a:t>
            </a:r>
          </a:p>
        </p:txBody>
      </p:sp>
      <p:sp>
        <p:nvSpPr>
          <p:cNvPr id="189" name="Prostate health"/>
          <p:cNvSpPr/>
          <p:nvPr/>
        </p:nvSpPr>
        <p:spPr>
          <a:xfrm>
            <a:off x="8594331" y="3012713"/>
            <a:ext cx="7195338" cy="798479"/>
          </a:xfrm>
          <a:prstGeom prst="rect">
            <a:avLst/>
          </a:prstGeom>
          <a:solidFill>
            <a:srgbClr val="15989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defTabSz="914400">
              <a:lnSpc>
                <a:spcPct val="80000"/>
              </a:lnSpc>
              <a:defRPr sz="3500" cap="all">
                <a:solidFill>
                  <a:srgbClr val="FFFFFF"/>
                </a:solidFill>
                <a:latin typeface="Helvetica"/>
                <a:ea typeface="Helvetica"/>
                <a:cs typeface="Helvetica"/>
                <a:sym typeface="Helvetica"/>
              </a:defRPr>
            </a:lvl1pPr>
          </a:lstStyle>
          <a:p>
            <a:r>
              <a:t>Prostate health</a:t>
            </a:r>
          </a:p>
        </p:txBody>
      </p:sp>
      <p:sp>
        <p:nvSpPr>
          <p:cNvPr id="190" name="FITNESS"/>
          <p:cNvSpPr/>
          <p:nvPr/>
        </p:nvSpPr>
        <p:spPr>
          <a:xfrm>
            <a:off x="8230160" y="11861351"/>
            <a:ext cx="2877863" cy="1113276"/>
          </a:xfrm>
          <a:prstGeom prst="rect">
            <a:avLst/>
          </a:prstGeom>
          <a:solidFill>
            <a:srgbClr val="15989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defTabSz="914400">
              <a:lnSpc>
                <a:spcPct val="80000"/>
              </a:lnSpc>
              <a:defRPr sz="3500" cap="all">
                <a:solidFill>
                  <a:srgbClr val="FFFFFF"/>
                </a:solidFill>
                <a:latin typeface="Helvetica"/>
                <a:ea typeface="Helvetica"/>
                <a:cs typeface="Helvetica"/>
                <a:sym typeface="Helvetica"/>
              </a:defRPr>
            </a:lvl1pPr>
          </a:lstStyle>
          <a:p>
            <a:r>
              <a:t>FITNESS</a:t>
            </a:r>
          </a:p>
        </p:txBody>
      </p:sp>
      <p:sp>
        <p:nvSpPr>
          <p:cNvPr id="191" name="Testosterone/andropause"/>
          <p:cNvSpPr/>
          <p:nvPr/>
        </p:nvSpPr>
        <p:spPr>
          <a:xfrm>
            <a:off x="16694055" y="6865508"/>
            <a:ext cx="5071475" cy="904327"/>
          </a:xfrm>
          <a:prstGeom prst="rect">
            <a:avLst/>
          </a:prstGeom>
          <a:solidFill>
            <a:srgbClr val="15989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lvl1pPr defTabSz="914400">
              <a:lnSpc>
                <a:spcPct val="80000"/>
              </a:lnSpc>
              <a:defRPr sz="3100" cap="all">
                <a:solidFill>
                  <a:srgbClr val="FFFFFF"/>
                </a:solidFill>
                <a:latin typeface="Helvetica"/>
                <a:ea typeface="Helvetica"/>
                <a:cs typeface="Helvetica"/>
                <a:sym typeface="Helvetica"/>
              </a:defRPr>
            </a:lvl1pPr>
          </a:lstStyle>
          <a:p>
            <a:r>
              <a:t>Testosterone/andropause</a:t>
            </a:r>
          </a:p>
        </p:txBody>
      </p:sp>
      <p:sp>
        <p:nvSpPr>
          <p:cNvPr id="192" name="High CV…"/>
          <p:cNvSpPr/>
          <p:nvPr/>
        </p:nvSpPr>
        <p:spPr>
          <a:xfrm>
            <a:off x="2522117" y="11756876"/>
            <a:ext cx="4077214" cy="1113276"/>
          </a:xfrm>
          <a:prstGeom prst="rect">
            <a:avLst/>
          </a:prstGeom>
          <a:solidFill>
            <a:srgbClr val="15989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pPr lvl="1" indent="25400" defTabSz="914400">
              <a:lnSpc>
                <a:spcPct val="40000"/>
              </a:lnSpc>
              <a:spcBef>
                <a:spcPts val="2000"/>
              </a:spcBef>
              <a:defRPr cap="all">
                <a:solidFill>
                  <a:srgbClr val="FFFFFF"/>
                </a:solidFill>
                <a:latin typeface="Helvetica"/>
                <a:ea typeface="Helvetica"/>
                <a:cs typeface="Helvetica"/>
                <a:sym typeface="Helvetica"/>
              </a:defRPr>
            </a:pPr>
            <a:r>
              <a:t>High CV </a:t>
            </a:r>
          </a:p>
          <a:p>
            <a:pPr lvl="1" indent="25400" defTabSz="914400">
              <a:lnSpc>
                <a:spcPct val="40000"/>
              </a:lnSpc>
              <a:spcBef>
                <a:spcPts val="2000"/>
              </a:spcBef>
              <a:defRPr cap="all">
                <a:solidFill>
                  <a:srgbClr val="FFFFFF"/>
                </a:solidFill>
                <a:latin typeface="Helvetica"/>
                <a:ea typeface="Helvetica"/>
                <a:cs typeface="Helvetica"/>
                <a:sym typeface="Helvetica"/>
              </a:defRPr>
            </a:pPr>
            <a:r>
              <a:t>DISEASE RISK      </a:t>
            </a:r>
          </a:p>
        </p:txBody>
      </p:sp>
      <p:sp>
        <p:nvSpPr>
          <p:cNvPr id="194" name="Line"/>
          <p:cNvSpPr/>
          <p:nvPr/>
        </p:nvSpPr>
        <p:spPr>
          <a:xfrm flipH="1" flipV="1">
            <a:off x="1177538" y="12961985"/>
            <a:ext cx="21685390" cy="1"/>
          </a:xfrm>
          <a:prstGeom prst="line">
            <a:avLst/>
          </a:prstGeom>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5989E"/>
        </a:solidFill>
        <a:effectLst/>
      </p:bgPr>
    </p:bg>
    <p:spTree>
      <p:nvGrpSpPr>
        <p:cNvPr id="1" name=""/>
        <p:cNvGrpSpPr/>
        <p:nvPr/>
      </p:nvGrpSpPr>
      <p:grpSpPr>
        <a:xfrm>
          <a:off x="0" y="0"/>
          <a:ext cx="0" cy="0"/>
          <a:chOff x="0" y="0"/>
          <a:chExt cx="0" cy="0"/>
        </a:xfrm>
      </p:grpSpPr>
      <p:sp>
        <p:nvSpPr>
          <p:cNvPr id="196" name="Rectangle"/>
          <p:cNvSpPr/>
          <p:nvPr/>
        </p:nvSpPr>
        <p:spPr>
          <a:xfrm>
            <a:off x="15520375" y="-14114"/>
            <a:ext cx="7898421" cy="13716001"/>
          </a:xfrm>
          <a:prstGeom prst="rect">
            <a:avLst/>
          </a:prstGeom>
          <a:solidFill>
            <a:srgbClr val="EE4C4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97" name="Why we need a unique approach Precision Preventive Medicine :"/>
          <p:cNvSpPr txBox="1"/>
          <p:nvPr/>
        </p:nvSpPr>
        <p:spPr>
          <a:xfrm>
            <a:off x="1226313" y="1407252"/>
            <a:ext cx="12874798" cy="5170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defTabSz="731520">
              <a:lnSpc>
                <a:spcPct val="80000"/>
              </a:lnSpc>
              <a:defRPr sz="10400" b="0" cap="all">
                <a:solidFill>
                  <a:schemeClr val="accent4"/>
                </a:solidFill>
                <a:latin typeface="Helvetica Neue Bold Condensed"/>
                <a:ea typeface="Helvetica Neue Bold Condensed"/>
                <a:cs typeface="Helvetica Neue Bold Condensed"/>
                <a:sym typeface="Helvetica Neue Bold Condensed"/>
              </a:defRPr>
            </a:lvl1pPr>
          </a:lstStyle>
          <a:p>
            <a:r>
              <a:t>Why we need a unique approach Precision Preventive Medicine : </a:t>
            </a:r>
          </a:p>
        </p:txBody>
      </p:sp>
      <p:sp>
        <p:nvSpPr>
          <p:cNvPr id="198" name="PETER"/>
          <p:cNvSpPr txBox="1"/>
          <p:nvPr/>
        </p:nvSpPr>
        <p:spPr>
          <a:xfrm>
            <a:off x="11763769" y="7777697"/>
            <a:ext cx="2045399" cy="673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a:defRPr sz="4500" u="sng">
                <a:solidFill>
                  <a:schemeClr val="accent4"/>
                </a:solidFill>
                <a:latin typeface="Gotham"/>
                <a:ea typeface="Gotham"/>
                <a:cs typeface="Gotham"/>
                <a:sym typeface="Gotham"/>
              </a:defRPr>
            </a:lvl1pPr>
          </a:lstStyle>
          <a:p>
            <a:pPr>
              <a:defRPr>
                <a:solidFill>
                  <a:srgbClr val="FFFFFF"/>
                </a:solidFill>
              </a:defRPr>
            </a:pPr>
            <a:r>
              <a:rPr>
                <a:solidFill>
                  <a:schemeClr val="accent4"/>
                </a:solidFill>
              </a:rPr>
              <a:t>PETER</a:t>
            </a:r>
          </a:p>
        </p:txBody>
      </p:sp>
      <p:sp>
        <p:nvSpPr>
          <p:cNvPr id="199" name="Overweight"/>
          <p:cNvSpPr txBox="1"/>
          <p:nvPr/>
        </p:nvSpPr>
        <p:spPr>
          <a:xfrm>
            <a:off x="10717987" y="8908279"/>
            <a:ext cx="3091181"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a:defRPr sz="4000" b="0">
                <a:solidFill>
                  <a:srgbClr val="FFFFFF"/>
                </a:solidFill>
                <a:latin typeface="Gotham Medium"/>
                <a:ea typeface="Gotham Medium"/>
                <a:cs typeface="Gotham Medium"/>
                <a:sym typeface="Gotham Medium"/>
              </a:defRPr>
            </a:lvl1pPr>
          </a:lstStyle>
          <a:p>
            <a:r>
              <a:t>Overweight</a:t>
            </a:r>
          </a:p>
        </p:txBody>
      </p:sp>
      <p:sp>
        <p:nvSpPr>
          <p:cNvPr id="200" name="44 yo"/>
          <p:cNvSpPr txBox="1"/>
          <p:nvPr/>
        </p:nvSpPr>
        <p:spPr>
          <a:xfrm>
            <a:off x="12228271" y="9650259"/>
            <a:ext cx="1580897" cy="60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a:defRPr sz="4000" b="0">
                <a:solidFill>
                  <a:srgbClr val="FFFFFF"/>
                </a:solidFill>
                <a:latin typeface="Gotham Medium"/>
                <a:ea typeface="Gotham Medium"/>
                <a:cs typeface="Gotham Medium"/>
                <a:sym typeface="Gotham Medium"/>
              </a:defRPr>
            </a:lvl1pPr>
          </a:lstStyle>
          <a:p>
            <a:r>
              <a:t>44 yo</a:t>
            </a:r>
          </a:p>
        </p:txBody>
      </p:sp>
      <p:sp>
        <p:nvSpPr>
          <p:cNvPr id="201" name="How do we get…"/>
          <p:cNvSpPr txBox="1"/>
          <p:nvPr/>
        </p:nvSpPr>
        <p:spPr>
          <a:xfrm>
            <a:off x="15700331" y="1407252"/>
            <a:ext cx="7538506" cy="2289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914400">
              <a:lnSpc>
                <a:spcPct val="80000"/>
              </a:lnSpc>
              <a:defRPr sz="5500" cap="all">
                <a:solidFill>
                  <a:srgbClr val="FFFFFF"/>
                </a:solidFill>
                <a:latin typeface="Gotham"/>
                <a:ea typeface="Gotham"/>
                <a:cs typeface="Gotham"/>
                <a:sym typeface="Gotham"/>
              </a:defRPr>
            </a:pPr>
            <a:r>
              <a:t>How do we get </a:t>
            </a:r>
          </a:p>
          <a:p>
            <a:pPr defTabSz="914400">
              <a:lnSpc>
                <a:spcPct val="80000"/>
              </a:lnSpc>
              <a:defRPr sz="5500" cap="all">
                <a:solidFill>
                  <a:srgbClr val="FFFFFF"/>
                </a:solidFill>
                <a:latin typeface="Gotham"/>
                <a:ea typeface="Gotham"/>
                <a:cs typeface="Gotham"/>
                <a:sym typeface="Gotham"/>
              </a:defRPr>
            </a:pPr>
            <a:r>
              <a:t>him to change?</a:t>
            </a:r>
          </a:p>
        </p:txBody>
      </p:sp>
      <p:sp>
        <p:nvSpPr>
          <p:cNvPr id="202" name="High blood pressure"/>
          <p:cNvSpPr txBox="1"/>
          <p:nvPr/>
        </p:nvSpPr>
        <p:spPr>
          <a:xfrm>
            <a:off x="8542224" y="10352293"/>
            <a:ext cx="5275581" cy="60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a:defRPr sz="4000" b="0">
                <a:solidFill>
                  <a:srgbClr val="FFFFFF"/>
                </a:solidFill>
                <a:latin typeface="Gotham Medium"/>
                <a:ea typeface="Gotham Medium"/>
                <a:cs typeface="Gotham Medium"/>
                <a:sym typeface="Gotham Medium"/>
              </a:defRPr>
            </a:lvl1pPr>
          </a:lstStyle>
          <a:p>
            <a:r>
              <a:t>High blood pressure</a:t>
            </a:r>
          </a:p>
        </p:txBody>
      </p:sp>
      <p:sp>
        <p:nvSpPr>
          <p:cNvPr id="204" name="Line"/>
          <p:cNvSpPr/>
          <p:nvPr/>
        </p:nvSpPr>
        <p:spPr>
          <a:xfrm flipV="1">
            <a:off x="15546466" y="-425039"/>
            <a:ext cx="1" cy="14324776"/>
          </a:xfrm>
          <a:prstGeom prst="line">
            <a:avLst/>
          </a:prstGeom>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05" name="shutterstock_114954763.png" descr="shutterstock_114954763.png"/>
          <p:cNvPicPr>
            <a:picLocks noChangeAspect="1"/>
          </p:cNvPicPr>
          <p:nvPr/>
        </p:nvPicPr>
        <p:blipFill>
          <a:blip r:embed="rId2">
            <a:extLst/>
          </a:blip>
          <a:srcRect l="7881" t="11628" b="20031"/>
          <a:stretch>
            <a:fillRect/>
          </a:stretch>
        </p:blipFill>
        <p:spPr>
          <a:xfrm flipH="1">
            <a:off x="13702909" y="2977659"/>
            <a:ext cx="9662904" cy="10752757"/>
          </a:xfrm>
          <a:prstGeom prst="rect">
            <a:avLst/>
          </a:prstGeom>
          <a:ln w="12700">
            <a:miter lim="400000"/>
          </a:ln>
          <a:effectLst>
            <a:outerShdw blurRad="12700" dist="147835" dir="8981695" rotWithShape="0">
              <a:srgbClr val="000000">
                <a:alpha val="15684"/>
              </a:srgbClr>
            </a:outerShdw>
          </a:effectLst>
        </p:spPr>
      </p:pic>
      <p:sp>
        <p:nvSpPr>
          <p:cNvPr id="207" name="Line"/>
          <p:cNvSpPr/>
          <p:nvPr/>
        </p:nvSpPr>
        <p:spPr>
          <a:xfrm flipV="1">
            <a:off x="23382048" y="-425039"/>
            <a:ext cx="1" cy="14324776"/>
          </a:xfrm>
          <a:prstGeom prst="line">
            <a:avLst/>
          </a:prstGeom>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5989E"/>
        </a:solidFill>
        <a:effectLst/>
      </p:bgPr>
    </p:bg>
    <p:spTree>
      <p:nvGrpSpPr>
        <p:cNvPr id="1" name=""/>
        <p:cNvGrpSpPr/>
        <p:nvPr/>
      </p:nvGrpSpPr>
      <p:grpSpPr>
        <a:xfrm>
          <a:off x="0" y="0"/>
          <a:ext cx="0" cy="0"/>
          <a:chOff x="0" y="0"/>
          <a:chExt cx="0" cy="0"/>
        </a:xfrm>
      </p:grpSpPr>
      <p:sp>
        <p:nvSpPr>
          <p:cNvPr id="209" name="Rectangle"/>
          <p:cNvSpPr/>
          <p:nvPr/>
        </p:nvSpPr>
        <p:spPr>
          <a:xfrm>
            <a:off x="15520375" y="-14114"/>
            <a:ext cx="7898421" cy="13716001"/>
          </a:xfrm>
          <a:prstGeom prst="rect">
            <a:avLst/>
          </a:prstGeom>
          <a:solidFill>
            <a:srgbClr val="EE4C4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11" name="Line"/>
          <p:cNvSpPr/>
          <p:nvPr/>
        </p:nvSpPr>
        <p:spPr>
          <a:xfrm flipV="1">
            <a:off x="15559166" y="-425039"/>
            <a:ext cx="1" cy="14324776"/>
          </a:xfrm>
          <a:prstGeom prst="line">
            <a:avLst/>
          </a:prstGeom>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12" name="guy3.png" descr="guy3.png"/>
          <p:cNvPicPr>
            <a:picLocks noChangeAspect="1"/>
          </p:cNvPicPr>
          <p:nvPr/>
        </p:nvPicPr>
        <p:blipFill>
          <a:blip r:embed="rId2">
            <a:extLst/>
          </a:blip>
          <a:srcRect r="27977" b="695"/>
          <a:stretch>
            <a:fillRect/>
          </a:stretch>
        </p:blipFill>
        <p:spPr>
          <a:xfrm>
            <a:off x="11409846" y="2732974"/>
            <a:ext cx="11954276" cy="10988383"/>
          </a:xfrm>
          <a:prstGeom prst="rect">
            <a:avLst/>
          </a:prstGeom>
          <a:ln w="12700">
            <a:miter lim="400000"/>
          </a:ln>
          <a:effectLst>
            <a:outerShdw blurRad="12700" dist="147835" dir="8889709" rotWithShape="0">
              <a:srgbClr val="000000">
                <a:alpha val="15684"/>
              </a:srgbClr>
            </a:outerShdw>
          </a:effectLst>
        </p:spPr>
      </p:pic>
      <p:sp>
        <p:nvSpPr>
          <p:cNvPr id="214" name="Line"/>
          <p:cNvSpPr/>
          <p:nvPr/>
        </p:nvSpPr>
        <p:spPr>
          <a:xfrm flipV="1">
            <a:off x="23407448" y="-425039"/>
            <a:ext cx="1" cy="14324776"/>
          </a:xfrm>
          <a:prstGeom prst="line">
            <a:avLst/>
          </a:prstGeom>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15" name="Why we need a unique approach Precision Preventive Medicine :"/>
          <p:cNvSpPr txBox="1"/>
          <p:nvPr/>
        </p:nvSpPr>
        <p:spPr>
          <a:xfrm>
            <a:off x="1226313" y="1407252"/>
            <a:ext cx="12874798" cy="5170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defTabSz="731520">
              <a:lnSpc>
                <a:spcPct val="80000"/>
              </a:lnSpc>
              <a:defRPr sz="10400" b="0" cap="all">
                <a:solidFill>
                  <a:schemeClr val="accent4"/>
                </a:solidFill>
                <a:latin typeface="Helvetica Neue Bold Condensed"/>
                <a:ea typeface="Helvetica Neue Bold Condensed"/>
                <a:cs typeface="Helvetica Neue Bold Condensed"/>
                <a:sym typeface="Helvetica Neue Bold Condensed"/>
              </a:defRPr>
            </a:lvl1pPr>
          </a:lstStyle>
          <a:p>
            <a:r>
              <a:t>Why we need a unique approach Precision Preventive Medicine : </a:t>
            </a:r>
          </a:p>
        </p:txBody>
      </p:sp>
      <p:sp>
        <p:nvSpPr>
          <p:cNvPr id="216" name="PETER, 44 yo"/>
          <p:cNvSpPr txBox="1"/>
          <p:nvPr/>
        </p:nvSpPr>
        <p:spPr>
          <a:xfrm>
            <a:off x="9764662" y="7777697"/>
            <a:ext cx="4044507" cy="673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a:defRPr sz="4500" u="sng">
                <a:solidFill>
                  <a:srgbClr val="FFFFFF"/>
                </a:solidFill>
                <a:latin typeface="Gotham"/>
                <a:ea typeface="Gotham"/>
                <a:cs typeface="Gotham"/>
                <a:sym typeface="Gotham"/>
              </a:defRPr>
            </a:pPr>
            <a:r>
              <a:rPr>
                <a:solidFill>
                  <a:schemeClr val="accent4"/>
                </a:solidFill>
              </a:rPr>
              <a:t>PETER</a:t>
            </a:r>
            <a:r>
              <a:t>, 44 yo</a:t>
            </a:r>
          </a:p>
        </p:txBody>
      </p:sp>
      <p:sp>
        <p:nvSpPr>
          <p:cNvPr id="217" name="Eats unhealthy"/>
          <p:cNvSpPr txBox="1"/>
          <p:nvPr/>
        </p:nvSpPr>
        <p:spPr>
          <a:xfrm>
            <a:off x="9929063" y="8908279"/>
            <a:ext cx="3880105" cy="609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a:defRPr sz="4000" b="0">
                <a:solidFill>
                  <a:srgbClr val="FFFFFF"/>
                </a:solidFill>
                <a:latin typeface="Gotham Medium"/>
                <a:ea typeface="Gotham Medium"/>
                <a:cs typeface="Gotham Medium"/>
                <a:sym typeface="Gotham Medium"/>
              </a:defRPr>
            </a:lvl1pPr>
          </a:lstStyle>
          <a:p>
            <a:r>
              <a:t>Eats unhealthy</a:t>
            </a:r>
          </a:p>
        </p:txBody>
      </p:sp>
      <p:sp>
        <p:nvSpPr>
          <p:cNvPr id="218" name="Doesn’t go to Dr."/>
          <p:cNvSpPr txBox="1"/>
          <p:nvPr/>
        </p:nvSpPr>
        <p:spPr>
          <a:xfrm>
            <a:off x="9377376" y="9650259"/>
            <a:ext cx="4431793" cy="60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a:defRPr sz="4000" b="0">
                <a:solidFill>
                  <a:srgbClr val="FFFFFF"/>
                </a:solidFill>
                <a:latin typeface="Gotham Medium"/>
                <a:ea typeface="Gotham Medium"/>
                <a:cs typeface="Gotham Medium"/>
                <a:sym typeface="Gotham Medium"/>
              </a:defRPr>
            </a:lvl1pPr>
          </a:lstStyle>
          <a:p>
            <a:r>
              <a:t>Doesn’t go to Dr.</a:t>
            </a:r>
          </a:p>
        </p:txBody>
      </p:sp>
      <p:sp>
        <p:nvSpPr>
          <p:cNvPr id="219" name="How do we get…"/>
          <p:cNvSpPr txBox="1"/>
          <p:nvPr/>
        </p:nvSpPr>
        <p:spPr>
          <a:xfrm>
            <a:off x="15700331" y="1407252"/>
            <a:ext cx="7538506" cy="2289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914400">
              <a:lnSpc>
                <a:spcPct val="80000"/>
              </a:lnSpc>
              <a:defRPr sz="5500" cap="all">
                <a:solidFill>
                  <a:srgbClr val="FFFFFF"/>
                </a:solidFill>
                <a:latin typeface="Gotham"/>
                <a:ea typeface="Gotham"/>
                <a:cs typeface="Gotham"/>
                <a:sym typeface="Gotham"/>
              </a:defRPr>
            </a:pPr>
            <a:r>
              <a:t>How do we get </a:t>
            </a:r>
          </a:p>
          <a:p>
            <a:pPr defTabSz="914400">
              <a:lnSpc>
                <a:spcPct val="80000"/>
              </a:lnSpc>
              <a:defRPr sz="5500" cap="all">
                <a:solidFill>
                  <a:srgbClr val="FFFFFF"/>
                </a:solidFill>
                <a:latin typeface="Gotham"/>
                <a:ea typeface="Gotham"/>
                <a:cs typeface="Gotham"/>
                <a:sym typeface="Gotham"/>
              </a:defRPr>
            </a:pPr>
            <a:r>
              <a:t>him to change?</a:t>
            </a:r>
          </a:p>
        </p:txBody>
      </p:sp>
      <p:sp>
        <p:nvSpPr>
          <p:cNvPr id="220" name="Doesn’t work out"/>
          <p:cNvSpPr txBox="1"/>
          <p:nvPr/>
        </p:nvSpPr>
        <p:spPr>
          <a:xfrm>
            <a:off x="9324544" y="10352293"/>
            <a:ext cx="4493261" cy="60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a:defRPr sz="4000" b="0">
                <a:solidFill>
                  <a:srgbClr val="FFFFFF"/>
                </a:solidFill>
                <a:latin typeface="Gotham Medium"/>
                <a:ea typeface="Gotham Medium"/>
                <a:cs typeface="Gotham Medium"/>
                <a:sym typeface="Gotham Medium"/>
              </a:defRPr>
            </a:lvl1pPr>
          </a:lstStyle>
          <a:p>
            <a:r>
              <a:t>Doesn’t work out</a:t>
            </a:r>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14643</TotalTime>
  <Words>567</Words>
  <Application>Microsoft Macintosh PowerPoint</Application>
  <PresentationFormat>Custom</PresentationFormat>
  <Paragraphs>136</Paragraphs>
  <Slides>28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Gotham</vt:lpstr>
      <vt:lpstr>Gotham Medium</vt:lpstr>
      <vt:lpstr>Helvetica</vt:lpstr>
      <vt:lpstr>Helvetica Neue</vt:lpstr>
      <vt:lpstr>Helvetica Neue Bold Condensed</vt:lpstr>
      <vt:lpstr>Helvetica Neue Light</vt:lpstr>
      <vt:lpstr>Helvetica Neue Medium</vt:lpstr>
      <vt:lpstr>Times</vt:lpstr>
      <vt:lpstr>Wingdings 2</vt:lpstr>
      <vt:lpstr>White</vt:lpstr>
      <vt:lpstr>PowerPoint Presentation</vt:lpstr>
      <vt:lpstr>Why do we need a  unique approach  to men’s health?</vt:lpstr>
      <vt:lpstr>of top 10 causes of death in US, men are winning in 9 of them,  and 80% are preventable</vt:lpstr>
      <vt:lpstr>PowerPoint Presentation</vt:lpstr>
      <vt:lpstr>PowerPoint Presentation</vt:lpstr>
      <vt:lpstr>Behavior change adds years to life</vt:lpstr>
      <vt:lpstr>PowerPoint Presentation</vt:lpstr>
      <vt:lpstr>PowerPoint Presentation</vt:lpstr>
      <vt:lpstr>PowerPoint Presentation</vt:lpstr>
      <vt:lpstr>PRECISION PREVENTIVE MEDICINE</vt:lpstr>
      <vt:lpstr>PRECISIONPREVENTIVE MEDICINE</vt:lpstr>
      <vt:lpstr>The Man  TOOLKIT</vt:lpstr>
      <vt:lpstr>PURPOSE</vt:lpstr>
      <vt:lpstr>PowerPoint Presentation</vt:lpstr>
      <vt:lpstr>MOONSHOT</vt:lpstr>
      <vt:lpstr>JFK  “Moon Speech”</vt:lpstr>
      <vt:lpstr>PowerPoint Presentation</vt:lpstr>
      <vt:lpstr>RISK  ASSESSMENT TESTING DONE</vt:lpstr>
      <vt:lpstr>RISK ASSESSMENT</vt:lpstr>
      <vt:lpstr>The Man TOOLkit</vt:lpstr>
      <vt:lpstr>PowerPoint Presentation</vt:lpstr>
      <vt:lpstr>ACCOUNTABILITY AND SUPPORT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Daniel Salles</cp:lastModifiedBy>
  <cp:revision>2</cp:revision>
  <dcterms:modified xsi:type="dcterms:W3CDTF">2018-09-18T04:18:00Z</dcterms:modified>
</cp:coreProperties>
</file>